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ccdec28b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ccdec28b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e9d70b46b_2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e9d70b46b_2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e9e7bbdcd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8e9e7bbdc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e9e7bbdc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e9e7bbdc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e9e7bbdcd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8e9e7bbdcd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ce7f88d77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ce7f88d77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ce7f88d77_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8ce7f88d77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8ce7f88d77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8ce7f88d77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8ce1ca9e1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8ce1ca9e1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8ce1ca9e1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8ce1ca9e1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ce1ca9e1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ce1ca9e1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cdec28b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cdec28b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ce1ca9e1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8ce1ca9e1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8ce1ca9e1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8ce1ca9e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8ce1ca9e1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8ce1ca9e1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ce1ca9e1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ce1ca9e1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8ce1ca9e1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8ce1ca9e1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ce7f88d77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ce7f88d77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ce7f88d77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ce7f88d77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ce7f88d77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ce7f88d77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a0a23374e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a0a23374e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ce7f88d77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ce7f88d77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ce7f88d77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ce7f88d77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ce7f88d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ce7f88d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e9e7bbdcd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e9e7bbdcd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ce7f88d77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ce7f88d77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e9e7bbdcd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e9e7bbdcd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e9d70b46b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8e9d70b46b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Relationship Id="rId4" Type="http://schemas.openxmlformats.org/officeDocument/2006/relationships/image" Target="../media/image29.jpg"/><Relationship Id="rId5" Type="http://schemas.openxmlformats.org/officeDocument/2006/relationships/image" Target="../media/image31.jpg"/><Relationship Id="rId6" Type="http://schemas.openxmlformats.org/officeDocument/2006/relationships/image" Target="../media/image42.jpg"/><Relationship Id="rId7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martsheet.com/voice-assistants-artificial-intelligence" TargetMode="External"/><Relationship Id="rId10" Type="http://schemas.openxmlformats.org/officeDocument/2006/relationships/hyperlink" Target="https://developer.amazon.com/en-US/docs/alexa/ask-overviews/build-skills-with-the-alexa-skills-ki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ernardmarr.com/default.asp?contentID=1830" TargetMode="External"/><Relationship Id="rId4" Type="http://schemas.openxmlformats.org/officeDocument/2006/relationships/hyperlink" Target="https://www.wired.com/story/amazon-alexa-2018-machine-learning/" TargetMode="External"/><Relationship Id="rId9" Type="http://schemas.openxmlformats.org/officeDocument/2006/relationships/hyperlink" Target="https://towardsdatascience.com/how-amazon-alexa-works-your-guide-to-natural-language-processing-ai-7506004709d3" TargetMode="External"/><Relationship Id="rId5" Type="http://schemas.openxmlformats.org/officeDocument/2006/relationships/hyperlink" Target="https://channels.theinnovationenterprise.com/articles/how-amazon-alexa-works" TargetMode="External"/><Relationship Id="rId6" Type="http://schemas.openxmlformats.org/officeDocument/2006/relationships/hyperlink" Target="https://www.amazon.science/blog/the-scalable-neural-architecture-behind-alexas-ability-to-select-skills" TargetMode="External"/><Relationship Id="rId7" Type="http://schemas.openxmlformats.org/officeDocument/2006/relationships/hyperlink" Target="https://www.sciencedirect.com/science/article/pii/S0747563219301840?dgcid=rss_sd_all" TargetMode="External"/><Relationship Id="rId8" Type="http://schemas.openxmlformats.org/officeDocument/2006/relationships/hyperlink" Target="https://www.techrepublic.com/article/video-top-5-things-to-know-about-amazon-voice-services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jpg"/><Relationship Id="rId9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9.jpg"/><Relationship Id="rId8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5" Type="http://schemas.openxmlformats.org/officeDocument/2006/relationships/image" Target="../media/image26.jpg"/><Relationship Id="rId6" Type="http://schemas.openxmlformats.org/officeDocument/2006/relationships/image" Target="../media/image23.jpg"/><Relationship Id="rId7" Type="http://schemas.openxmlformats.org/officeDocument/2006/relationships/image" Target="../media/image28.jpg"/><Relationship Id="rId8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57250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>
            <a:off x="311700" y="445025"/>
            <a:ext cx="83895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INTELLIGENCE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ALEXA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BY AMAZON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5667375" y="4512550"/>
            <a:ext cx="367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-ESHA CHAUGULE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GAYATRI DESHMANE 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Signal Processing(AEC)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38"/>
          <p:cNvSpPr txBox="1"/>
          <p:nvPr/>
        </p:nvSpPr>
        <p:spPr>
          <a:xfrm>
            <a:off x="2005000" y="1822400"/>
            <a:ext cx="14856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WAKE WORD DETECTION</a:t>
            </a:r>
            <a:endParaRPr/>
          </a:p>
        </p:txBody>
      </p:sp>
      <p:sp>
        <p:nvSpPr>
          <p:cNvPr id="541" name="Google Shape;541;p38"/>
          <p:cNvSpPr txBox="1"/>
          <p:nvPr/>
        </p:nvSpPr>
        <p:spPr>
          <a:xfrm>
            <a:off x="2631795" y="3196791"/>
            <a:ext cx="14856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minimise false positives and false negatives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38"/>
          <p:cNvSpPr txBox="1"/>
          <p:nvPr/>
        </p:nvSpPr>
        <p:spPr>
          <a:xfrm>
            <a:off x="3756049" y="1822400"/>
            <a:ext cx="1485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CANCELLATION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38"/>
          <p:cNvSpPr txBox="1"/>
          <p:nvPr/>
        </p:nvSpPr>
        <p:spPr>
          <a:xfrm>
            <a:off x="5036350" y="1802913"/>
            <a:ext cx="1277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SENT TO AVS</a:t>
            </a:r>
            <a:endParaRPr sz="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4" name="Google Shape;544;p38"/>
          <p:cNvCxnSpPr/>
          <p:nvPr/>
        </p:nvCxnSpPr>
        <p:spPr>
          <a:xfrm>
            <a:off x="3404246" y="2068101"/>
            <a:ext cx="813600" cy="79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38"/>
          <p:cNvSpPr/>
          <p:nvPr/>
        </p:nvSpPr>
        <p:spPr>
          <a:xfrm flipH="1">
            <a:off x="2724750" y="2719180"/>
            <a:ext cx="1509000" cy="1548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46" name="Google Shape;546;p38"/>
          <p:cNvSpPr/>
          <p:nvPr/>
        </p:nvSpPr>
        <p:spPr>
          <a:xfrm>
            <a:off x="2724322" y="2890201"/>
            <a:ext cx="1509000" cy="1548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547" name="Google Shape;547;p38"/>
          <p:cNvCxnSpPr/>
          <p:nvPr/>
        </p:nvCxnSpPr>
        <p:spPr>
          <a:xfrm>
            <a:off x="4796884" y="2068101"/>
            <a:ext cx="813600" cy="79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8"/>
          <p:cNvSpPr/>
          <p:nvPr/>
        </p:nvSpPr>
        <p:spPr>
          <a:xfrm flipH="1">
            <a:off x="4117388" y="2719180"/>
            <a:ext cx="1509000" cy="1548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4116960" y="2890201"/>
            <a:ext cx="1509000" cy="1548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550" name="Google Shape;550;p38"/>
          <p:cNvCxnSpPr/>
          <p:nvPr/>
        </p:nvCxnSpPr>
        <p:spPr>
          <a:xfrm>
            <a:off x="6190221" y="2068101"/>
            <a:ext cx="813600" cy="797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38"/>
          <p:cNvSpPr/>
          <p:nvPr/>
        </p:nvSpPr>
        <p:spPr>
          <a:xfrm flipH="1">
            <a:off x="5510725" y="2719180"/>
            <a:ext cx="1509000" cy="1548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5510298" y="2890201"/>
            <a:ext cx="1509000" cy="1548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53" name="Google Shape;553;p38"/>
          <p:cNvSpPr txBox="1"/>
          <p:nvPr/>
        </p:nvSpPr>
        <p:spPr>
          <a:xfrm>
            <a:off x="4061560" y="3196791"/>
            <a:ext cx="14856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sense of the audio by cleaning the signal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5418280" y="3196791"/>
            <a:ext cx="15891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signal into text, with user’s frequency and pitch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39"/>
          <p:cNvCxnSpPr/>
          <p:nvPr/>
        </p:nvCxnSpPr>
        <p:spPr>
          <a:xfrm rot="10800000">
            <a:off x="6035300" y="1017728"/>
            <a:ext cx="0" cy="10341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63" name="Google Shape;563;p39"/>
          <p:cNvCxnSpPr/>
          <p:nvPr/>
        </p:nvCxnSpPr>
        <p:spPr>
          <a:xfrm rot="10800000">
            <a:off x="6035300" y="2033688"/>
            <a:ext cx="0" cy="31350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grpSp>
        <p:nvGrpSpPr>
          <p:cNvPr id="564" name="Google Shape;564;p39"/>
          <p:cNvGrpSpPr/>
          <p:nvPr/>
        </p:nvGrpSpPr>
        <p:grpSpPr>
          <a:xfrm>
            <a:off x="3328761" y="742337"/>
            <a:ext cx="2486497" cy="4358294"/>
            <a:chOff x="4500067" y="1639644"/>
            <a:chExt cx="2796645" cy="4722902"/>
          </a:xfrm>
        </p:grpSpPr>
        <p:sp>
          <p:nvSpPr>
            <p:cNvPr id="565" name="Google Shape;565;p39"/>
            <p:cNvSpPr/>
            <p:nvPr/>
          </p:nvSpPr>
          <p:spPr>
            <a:xfrm>
              <a:off x="4506204" y="1639644"/>
              <a:ext cx="2790491" cy="1606481"/>
            </a:xfrm>
            <a:custGeom>
              <a:rect b="b" l="l" r="r" t="t"/>
              <a:pathLst>
                <a:path extrusionOk="0" h="23761" w="21527">
                  <a:moveTo>
                    <a:pt x="21125" y="19722"/>
                  </a:moveTo>
                  <a:lnTo>
                    <a:pt x="20603" y="19290"/>
                  </a:lnTo>
                  <a:lnTo>
                    <a:pt x="20267" y="18170"/>
                  </a:lnTo>
                  <a:lnTo>
                    <a:pt x="19965" y="18638"/>
                  </a:lnTo>
                  <a:lnTo>
                    <a:pt x="19527" y="18422"/>
                  </a:lnTo>
                  <a:lnTo>
                    <a:pt x="18739" y="17123"/>
                  </a:lnTo>
                  <a:lnTo>
                    <a:pt x="18655" y="16076"/>
                  </a:lnTo>
                  <a:lnTo>
                    <a:pt x="17396" y="16618"/>
                  </a:lnTo>
                  <a:cubicBezTo>
                    <a:pt x="17346" y="16136"/>
                    <a:pt x="17295" y="15653"/>
                    <a:pt x="17245" y="15171"/>
                  </a:cubicBezTo>
                  <a:lnTo>
                    <a:pt x="16957" y="15135"/>
                  </a:lnTo>
                  <a:lnTo>
                    <a:pt x="16404" y="15787"/>
                  </a:lnTo>
                  <a:lnTo>
                    <a:pt x="15647" y="15103"/>
                  </a:lnTo>
                  <a:lnTo>
                    <a:pt x="15497" y="14051"/>
                  </a:lnTo>
                  <a:cubicBezTo>
                    <a:pt x="15407" y="13811"/>
                    <a:pt x="15318" y="13570"/>
                    <a:pt x="15228" y="13330"/>
                  </a:cubicBezTo>
                  <a:lnTo>
                    <a:pt x="14507" y="12825"/>
                  </a:lnTo>
                  <a:lnTo>
                    <a:pt x="14507" y="11668"/>
                  </a:lnTo>
                  <a:lnTo>
                    <a:pt x="14036" y="11489"/>
                  </a:lnTo>
                  <a:cubicBezTo>
                    <a:pt x="14097" y="11163"/>
                    <a:pt x="14159" y="10837"/>
                    <a:pt x="14220" y="10511"/>
                  </a:cubicBezTo>
                  <a:lnTo>
                    <a:pt x="14052" y="9969"/>
                  </a:lnTo>
                  <a:cubicBezTo>
                    <a:pt x="14019" y="9741"/>
                    <a:pt x="13985" y="9513"/>
                    <a:pt x="13952" y="9285"/>
                  </a:cubicBezTo>
                  <a:lnTo>
                    <a:pt x="13650" y="9032"/>
                  </a:lnTo>
                  <a:lnTo>
                    <a:pt x="13650" y="8059"/>
                  </a:lnTo>
                  <a:lnTo>
                    <a:pt x="12793" y="8022"/>
                  </a:lnTo>
                  <a:cubicBezTo>
                    <a:pt x="12659" y="7396"/>
                    <a:pt x="12524" y="6770"/>
                    <a:pt x="12390" y="6144"/>
                  </a:cubicBezTo>
                  <a:lnTo>
                    <a:pt x="11653" y="4652"/>
                  </a:lnTo>
                  <a:cubicBezTo>
                    <a:pt x="11714" y="4350"/>
                    <a:pt x="11774" y="4049"/>
                    <a:pt x="11835" y="3747"/>
                  </a:cubicBezTo>
                  <a:lnTo>
                    <a:pt x="11835" y="2783"/>
                  </a:lnTo>
                  <a:lnTo>
                    <a:pt x="11490" y="2783"/>
                  </a:lnTo>
                  <a:lnTo>
                    <a:pt x="11162" y="3003"/>
                  </a:lnTo>
                  <a:cubicBezTo>
                    <a:pt x="11140" y="2821"/>
                    <a:pt x="11119" y="2639"/>
                    <a:pt x="11097" y="2457"/>
                  </a:cubicBezTo>
                  <a:lnTo>
                    <a:pt x="10474" y="0"/>
                  </a:lnTo>
                  <a:lnTo>
                    <a:pt x="9988" y="1304"/>
                  </a:lnTo>
                  <a:lnTo>
                    <a:pt x="9385" y="1736"/>
                  </a:lnTo>
                  <a:lnTo>
                    <a:pt x="8510" y="3471"/>
                  </a:lnTo>
                  <a:lnTo>
                    <a:pt x="6832" y="6865"/>
                  </a:lnTo>
                  <a:lnTo>
                    <a:pt x="5840" y="9753"/>
                  </a:lnTo>
                  <a:lnTo>
                    <a:pt x="5421" y="9753"/>
                  </a:lnTo>
                  <a:lnTo>
                    <a:pt x="4647" y="10658"/>
                  </a:lnTo>
                  <a:lnTo>
                    <a:pt x="4497" y="12031"/>
                  </a:lnTo>
                  <a:lnTo>
                    <a:pt x="2918" y="12462"/>
                  </a:lnTo>
                  <a:lnTo>
                    <a:pt x="2329" y="15318"/>
                  </a:lnTo>
                  <a:lnTo>
                    <a:pt x="1287" y="16691"/>
                  </a:lnTo>
                  <a:lnTo>
                    <a:pt x="1287" y="18675"/>
                  </a:lnTo>
                  <a:lnTo>
                    <a:pt x="382" y="19759"/>
                  </a:lnTo>
                  <a:cubicBezTo>
                    <a:pt x="255" y="20467"/>
                    <a:pt x="127" y="21174"/>
                    <a:pt x="0" y="21882"/>
                  </a:cubicBezTo>
                  <a:lnTo>
                    <a:pt x="7561" y="23761"/>
                  </a:lnTo>
                  <a:lnTo>
                    <a:pt x="11441" y="21732"/>
                  </a:lnTo>
                  <a:cubicBezTo>
                    <a:pt x="13753" y="22408"/>
                    <a:pt x="15536" y="24099"/>
                    <a:pt x="18201" y="23423"/>
                  </a:cubicBezTo>
                  <a:lnTo>
                    <a:pt x="21527" y="21600"/>
                  </a:lnTo>
                  <a:lnTo>
                    <a:pt x="21125" y="19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924820" y="1825918"/>
              <a:ext cx="118908" cy="162972"/>
            </a:xfrm>
            <a:custGeom>
              <a:rect b="b" l="l" r="r" t="t"/>
              <a:pathLst>
                <a:path extrusionOk="0" h="21600" w="21600">
                  <a:moveTo>
                    <a:pt x="0" y="3456"/>
                  </a:moveTo>
                  <a:lnTo>
                    <a:pt x="13479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4720" y="21600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807195" y="2633094"/>
              <a:ext cx="342738" cy="319140"/>
            </a:xfrm>
            <a:custGeom>
              <a:rect b="b" l="l" r="r" t="t"/>
              <a:pathLst>
                <a:path extrusionOk="0" h="21600" w="21600">
                  <a:moveTo>
                    <a:pt x="0" y="18511"/>
                  </a:moveTo>
                  <a:lnTo>
                    <a:pt x="7689" y="7270"/>
                  </a:lnTo>
                  <a:lnTo>
                    <a:pt x="11720" y="7270"/>
                  </a:lnTo>
                  <a:lnTo>
                    <a:pt x="13539" y="2038"/>
                  </a:lnTo>
                  <a:lnTo>
                    <a:pt x="17198" y="0"/>
                  </a:lnTo>
                  <a:lnTo>
                    <a:pt x="19761" y="5295"/>
                  </a:lnTo>
                  <a:lnTo>
                    <a:pt x="19761" y="11893"/>
                  </a:lnTo>
                  <a:lnTo>
                    <a:pt x="21600" y="18511"/>
                  </a:lnTo>
                  <a:lnTo>
                    <a:pt x="17941" y="21600"/>
                  </a:lnTo>
                  <a:lnTo>
                    <a:pt x="15007" y="19163"/>
                  </a:lnTo>
                  <a:lnTo>
                    <a:pt x="7513" y="19835"/>
                  </a:lnTo>
                  <a:lnTo>
                    <a:pt x="5126" y="16515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862732" y="2757272"/>
              <a:ext cx="60858" cy="1108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0"/>
                  </a:lnTo>
                  <a:lnTo>
                    <a:pt x="21600" y="1083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6017955" y="2788320"/>
              <a:ext cx="226638" cy="15957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876" y="12313"/>
                  </a:lnTo>
                  <a:lnTo>
                    <a:pt x="5001" y="0"/>
                  </a:lnTo>
                  <a:lnTo>
                    <a:pt x="14114" y="6177"/>
                  </a:lnTo>
                  <a:lnTo>
                    <a:pt x="19647" y="4833"/>
                  </a:lnTo>
                  <a:lnTo>
                    <a:pt x="21600" y="21600"/>
                  </a:lnTo>
                  <a:lnTo>
                    <a:pt x="10800" y="16305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583322" y="2726227"/>
              <a:ext cx="162702" cy="224748"/>
            </a:xfrm>
            <a:custGeom>
              <a:rect b="b" l="l" r="r" t="t"/>
              <a:pathLst>
                <a:path extrusionOk="0" h="21600" w="21600">
                  <a:moveTo>
                    <a:pt x="0" y="18139"/>
                  </a:moveTo>
                  <a:lnTo>
                    <a:pt x="0" y="5012"/>
                  </a:lnTo>
                  <a:lnTo>
                    <a:pt x="5812" y="1551"/>
                  </a:lnTo>
                  <a:lnTo>
                    <a:pt x="17766" y="0"/>
                  </a:lnTo>
                  <a:lnTo>
                    <a:pt x="21600" y="5012"/>
                  </a:lnTo>
                  <a:lnTo>
                    <a:pt x="10800" y="21600"/>
                  </a:lnTo>
                  <a:lnTo>
                    <a:pt x="7337" y="15335"/>
                  </a:lnTo>
                  <a:close/>
                </a:path>
              </a:pathLst>
            </a:custGeom>
            <a:solidFill>
              <a:srgbClr val="90D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986913" y="2664137"/>
              <a:ext cx="295866" cy="129438"/>
            </a:xfrm>
            <a:custGeom>
              <a:rect b="b" l="l" r="r" t="t"/>
              <a:pathLst>
                <a:path extrusionOk="0" h="21600" w="21600">
                  <a:moveTo>
                    <a:pt x="0" y="15592"/>
                  </a:moveTo>
                  <a:lnTo>
                    <a:pt x="17588" y="0"/>
                  </a:lnTo>
                  <a:lnTo>
                    <a:pt x="21600" y="12898"/>
                  </a:lnTo>
                  <a:lnTo>
                    <a:pt x="21600" y="21600"/>
                  </a:lnTo>
                  <a:lnTo>
                    <a:pt x="11854" y="15592"/>
                  </a:lnTo>
                  <a:close/>
                </a:path>
              </a:pathLst>
            </a:custGeom>
            <a:solidFill>
              <a:srgbClr val="96D7F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6359452" y="2788320"/>
              <a:ext cx="339660" cy="270108"/>
            </a:xfrm>
            <a:custGeom>
              <a:rect b="b" l="l" r="r" t="t"/>
              <a:pathLst>
                <a:path extrusionOk="0" h="21600" w="21600">
                  <a:moveTo>
                    <a:pt x="0" y="9360"/>
                  </a:moveTo>
                  <a:lnTo>
                    <a:pt x="6456" y="1564"/>
                  </a:lnTo>
                  <a:lnTo>
                    <a:pt x="11254" y="0"/>
                  </a:lnTo>
                  <a:lnTo>
                    <a:pt x="16072" y="6381"/>
                  </a:lnTo>
                  <a:lnTo>
                    <a:pt x="18836" y="17702"/>
                  </a:lnTo>
                  <a:lnTo>
                    <a:pt x="21600" y="21600"/>
                  </a:lnTo>
                  <a:lnTo>
                    <a:pt x="9240" y="15617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6700950" y="2912501"/>
              <a:ext cx="284688" cy="120474"/>
            </a:xfrm>
            <a:custGeom>
              <a:rect b="b" l="l" r="r" t="t"/>
              <a:pathLst>
                <a:path extrusionOk="0" h="21600" w="21600">
                  <a:moveTo>
                    <a:pt x="0" y="7627"/>
                  </a:moveTo>
                  <a:lnTo>
                    <a:pt x="12555" y="0"/>
                  </a:lnTo>
                  <a:lnTo>
                    <a:pt x="21600" y="21600"/>
                  </a:lnTo>
                  <a:lnTo>
                    <a:pt x="13238" y="21600"/>
                  </a:lnTo>
                  <a:lnTo>
                    <a:pt x="11895" y="108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5621513" y="1639644"/>
              <a:ext cx="1010214" cy="1086896"/>
            </a:xfrm>
            <a:custGeom>
              <a:rect b="b" l="l" r="r" t="t"/>
              <a:pathLst>
                <a:path extrusionOk="0" h="1086896" w="1010214">
                  <a:moveTo>
                    <a:pt x="241516" y="0"/>
                  </a:moveTo>
                  <a:lnTo>
                    <a:pt x="322240" y="166104"/>
                  </a:lnTo>
                  <a:lnTo>
                    <a:pt x="343987" y="261409"/>
                  </a:lnTo>
                  <a:lnTo>
                    <a:pt x="489907" y="415386"/>
                  </a:lnTo>
                  <a:lnTo>
                    <a:pt x="542055" y="542341"/>
                  </a:lnTo>
                  <a:lnTo>
                    <a:pt x="653178" y="544857"/>
                  </a:lnTo>
                  <a:lnTo>
                    <a:pt x="653178" y="610675"/>
                  </a:lnTo>
                  <a:lnTo>
                    <a:pt x="692324" y="627733"/>
                  </a:lnTo>
                  <a:lnTo>
                    <a:pt x="705326" y="673976"/>
                  </a:lnTo>
                  <a:lnTo>
                    <a:pt x="727074" y="710609"/>
                  </a:lnTo>
                  <a:lnTo>
                    <a:pt x="703175" y="776779"/>
                  </a:lnTo>
                  <a:lnTo>
                    <a:pt x="764349" y="788855"/>
                  </a:lnTo>
                  <a:lnTo>
                    <a:pt x="764349" y="867102"/>
                  </a:lnTo>
                  <a:lnTo>
                    <a:pt x="857794" y="901268"/>
                  </a:lnTo>
                  <a:lnTo>
                    <a:pt x="892543" y="949977"/>
                  </a:lnTo>
                  <a:lnTo>
                    <a:pt x="912093" y="1021079"/>
                  </a:lnTo>
                  <a:lnTo>
                    <a:pt x="1010214" y="1067322"/>
                  </a:lnTo>
                  <a:lnTo>
                    <a:pt x="870842" y="1086896"/>
                  </a:lnTo>
                  <a:lnTo>
                    <a:pt x="870842" y="1009606"/>
                  </a:lnTo>
                  <a:lnTo>
                    <a:pt x="778005" y="933825"/>
                  </a:lnTo>
                  <a:lnTo>
                    <a:pt x="647285" y="842546"/>
                  </a:lnTo>
                  <a:lnTo>
                    <a:pt x="628344" y="854975"/>
                  </a:lnTo>
                  <a:lnTo>
                    <a:pt x="627409" y="852143"/>
                  </a:lnTo>
                  <a:lnTo>
                    <a:pt x="447462" y="969234"/>
                  </a:lnTo>
                  <a:lnTo>
                    <a:pt x="340051" y="946254"/>
                  </a:lnTo>
                  <a:lnTo>
                    <a:pt x="274861" y="969234"/>
                  </a:lnTo>
                  <a:lnTo>
                    <a:pt x="186062" y="904035"/>
                  </a:lnTo>
                  <a:lnTo>
                    <a:pt x="139237" y="925280"/>
                  </a:lnTo>
                  <a:lnTo>
                    <a:pt x="135678" y="930403"/>
                  </a:lnTo>
                  <a:lnTo>
                    <a:pt x="120758" y="936945"/>
                  </a:lnTo>
                  <a:lnTo>
                    <a:pt x="78245" y="865542"/>
                  </a:lnTo>
                  <a:lnTo>
                    <a:pt x="55281" y="806869"/>
                  </a:lnTo>
                  <a:lnTo>
                    <a:pt x="0" y="832935"/>
                  </a:lnTo>
                  <a:lnTo>
                    <a:pt x="0" y="777684"/>
                  </a:lnTo>
                  <a:lnTo>
                    <a:pt x="84138" y="699438"/>
                  </a:lnTo>
                  <a:lnTo>
                    <a:pt x="136286" y="569061"/>
                  </a:lnTo>
                  <a:lnTo>
                    <a:pt x="84138" y="455138"/>
                  </a:lnTo>
                  <a:lnTo>
                    <a:pt x="153964" y="292456"/>
                  </a:lnTo>
                  <a:lnTo>
                    <a:pt x="216682" y="162078"/>
                  </a:lnTo>
                  <a:lnTo>
                    <a:pt x="191567" y="122930"/>
                  </a:lnTo>
                  <a:close/>
                </a:path>
              </a:pathLst>
            </a:custGeom>
            <a:solidFill>
              <a:srgbClr val="DFF3F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757599" y="2260548"/>
              <a:ext cx="492696" cy="348354"/>
            </a:xfrm>
            <a:custGeom>
              <a:rect b="b" l="l" r="r" t="t"/>
              <a:pathLst>
                <a:path extrusionOk="0" h="21600" w="21600">
                  <a:moveTo>
                    <a:pt x="19000" y="7874"/>
                  </a:moveTo>
                  <a:lnTo>
                    <a:pt x="17340" y="10492"/>
                  </a:lnTo>
                  <a:lnTo>
                    <a:pt x="14917" y="9087"/>
                  </a:lnTo>
                  <a:lnTo>
                    <a:pt x="13270" y="2811"/>
                  </a:lnTo>
                  <a:lnTo>
                    <a:pt x="10222" y="0"/>
                  </a:lnTo>
                  <a:lnTo>
                    <a:pt x="6084" y="5236"/>
                  </a:lnTo>
                  <a:lnTo>
                    <a:pt x="5254" y="11089"/>
                  </a:lnTo>
                  <a:lnTo>
                    <a:pt x="2572" y="13726"/>
                  </a:lnTo>
                  <a:lnTo>
                    <a:pt x="0" y="18963"/>
                  </a:lnTo>
                  <a:lnTo>
                    <a:pt x="2191" y="17557"/>
                  </a:lnTo>
                  <a:lnTo>
                    <a:pt x="6084" y="21600"/>
                  </a:lnTo>
                  <a:lnTo>
                    <a:pt x="8942" y="20175"/>
                  </a:lnTo>
                  <a:lnTo>
                    <a:pt x="13651" y="21600"/>
                  </a:lnTo>
                  <a:lnTo>
                    <a:pt x="21600" y="14284"/>
                  </a:lnTo>
                  <a:lnTo>
                    <a:pt x="20525" y="9684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4500067" y="2973222"/>
              <a:ext cx="2796645" cy="3389324"/>
            </a:xfrm>
            <a:custGeom>
              <a:rect b="b" l="l" r="r" t="t"/>
              <a:pathLst>
                <a:path extrusionOk="0" h="3389324" w="2796645">
                  <a:moveTo>
                    <a:pt x="1538936" y="0"/>
                  </a:moveTo>
                  <a:cubicBezTo>
                    <a:pt x="1563795" y="34314"/>
                    <a:pt x="1594155" y="63838"/>
                    <a:pt x="1628814" y="88826"/>
                  </a:cubicBezTo>
                  <a:lnTo>
                    <a:pt x="1700082" y="126788"/>
                  </a:lnTo>
                  <a:lnTo>
                    <a:pt x="1744479" y="150437"/>
                  </a:lnTo>
                  <a:cubicBezTo>
                    <a:pt x="1912680" y="215119"/>
                    <a:pt x="2130374" y="211293"/>
                    <a:pt x="2320473" y="155219"/>
                  </a:cubicBezTo>
                  <a:lnTo>
                    <a:pt x="2395518" y="126788"/>
                  </a:lnTo>
                  <a:lnTo>
                    <a:pt x="2456668" y="103621"/>
                  </a:lnTo>
                  <a:cubicBezTo>
                    <a:pt x="2499539" y="83326"/>
                    <a:pt x="2539480" y="60019"/>
                    <a:pt x="2575288" y="33955"/>
                  </a:cubicBezTo>
                  <a:cubicBezTo>
                    <a:pt x="2619677" y="58704"/>
                    <a:pt x="2665805" y="79485"/>
                    <a:pt x="2713229" y="96569"/>
                  </a:cubicBezTo>
                  <a:lnTo>
                    <a:pt x="2796645" y="119714"/>
                  </a:lnTo>
                  <a:lnTo>
                    <a:pt x="2796645" y="127025"/>
                  </a:lnTo>
                  <a:lnTo>
                    <a:pt x="2796645" y="182776"/>
                  </a:lnTo>
                  <a:lnTo>
                    <a:pt x="2767838" y="330549"/>
                  </a:lnTo>
                  <a:lnTo>
                    <a:pt x="2748564" y="429422"/>
                  </a:lnTo>
                  <a:lnTo>
                    <a:pt x="2630534" y="607405"/>
                  </a:lnTo>
                  <a:lnTo>
                    <a:pt x="2630534" y="933635"/>
                  </a:lnTo>
                  <a:lnTo>
                    <a:pt x="2619994" y="951127"/>
                  </a:lnTo>
                  <a:lnTo>
                    <a:pt x="2494938" y="1159066"/>
                  </a:lnTo>
                  <a:lnTo>
                    <a:pt x="2418550" y="1627420"/>
                  </a:lnTo>
                  <a:lnTo>
                    <a:pt x="2212943" y="1698701"/>
                  </a:lnTo>
                  <a:lnTo>
                    <a:pt x="2193423" y="1923913"/>
                  </a:lnTo>
                  <a:lnTo>
                    <a:pt x="2092832" y="2072378"/>
                  </a:lnTo>
                  <a:lnTo>
                    <a:pt x="2038176" y="2072378"/>
                  </a:lnTo>
                  <a:lnTo>
                    <a:pt x="1909346" y="2547074"/>
                  </a:lnTo>
                  <a:lnTo>
                    <a:pt x="1690856" y="3104638"/>
                  </a:lnTo>
                  <a:lnTo>
                    <a:pt x="1577251" y="3389324"/>
                  </a:lnTo>
                  <a:lnTo>
                    <a:pt x="1093553" y="2955954"/>
                  </a:lnTo>
                  <a:lnTo>
                    <a:pt x="1037336" y="2666677"/>
                  </a:lnTo>
                  <a:lnTo>
                    <a:pt x="992050" y="2432718"/>
                  </a:lnTo>
                  <a:lnTo>
                    <a:pt x="672578" y="2379804"/>
                  </a:lnTo>
                  <a:lnTo>
                    <a:pt x="705110" y="1963052"/>
                  </a:lnTo>
                  <a:lnTo>
                    <a:pt x="511735" y="1559200"/>
                  </a:lnTo>
                  <a:lnTo>
                    <a:pt x="501195" y="1537554"/>
                  </a:lnTo>
                  <a:lnTo>
                    <a:pt x="410493" y="1808902"/>
                  </a:lnTo>
                  <a:lnTo>
                    <a:pt x="329812" y="1369191"/>
                  </a:lnTo>
                  <a:lnTo>
                    <a:pt x="168969" y="1395867"/>
                  </a:lnTo>
                  <a:lnTo>
                    <a:pt x="200071" y="837428"/>
                  </a:lnTo>
                  <a:lnTo>
                    <a:pt x="116787" y="507043"/>
                  </a:lnTo>
                  <a:lnTo>
                    <a:pt x="106636" y="496329"/>
                  </a:lnTo>
                  <a:lnTo>
                    <a:pt x="49118" y="435981"/>
                  </a:lnTo>
                  <a:lnTo>
                    <a:pt x="31197" y="330549"/>
                  </a:lnTo>
                  <a:lnTo>
                    <a:pt x="0" y="147021"/>
                  </a:lnTo>
                  <a:lnTo>
                    <a:pt x="83760" y="130596"/>
                  </a:lnTo>
                  <a:lnTo>
                    <a:pt x="97392" y="126788"/>
                  </a:lnTo>
                  <a:lnTo>
                    <a:pt x="224384" y="91312"/>
                  </a:lnTo>
                  <a:cubicBezTo>
                    <a:pt x="352944" y="50150"/>
                    <a:pt x="440206" y="8117"/>
                    <a:pt x="440206" y="8117"/>
                  </a:cubicBezTo>
                  <a:cubicBezTo>
                    <a:pt x="440206" y="8117"/>
                    <a:pt x="467950" y="69578"/>
                    <a:pt x="582392" y="115674"/>
                  </a:cubicBezTo>
                  <a:lnTo>
                    <a:pt x="617474" y="126788"/>
                  </a:lnTo>
                  <a:lnTo>
                    <a:pt x="661933" y="140873"/>
                  </a:lnTo>
                  <a:cubicBezTo>
                    <a:pt x="722525" y="155624"/>
                    <a:pt x="798875" y="165458"/>
                    <a:pt x="894756" y="165458"/>
                  </a:cubicBezTo>
                  <a:cubicBezTo>
                    <a:pt x="990638" y="165458"/>
                    <a:pt x="1077827" y="155325"/>
                    <a:pt x="1154676" y="140126"/>
                  </a:cubicBezTo>
                  <a:lnTo>
                    <a:pt x="1209803" y="126788"/>
                  </a:lnTo>
                  <a:lnTo>
                    <a:pt x="1261991" y="114161"/>
                  </a:lnTo>
                  <a:cubicBezTo>
                    <a:pt x="1427239" y="66664"/>
                    <a:pt x="1522723" y="3334"/>
                    <a:pt x="1522723" y="3334"/>
                  </a:cubicBezTo>
                  <a:close/>
                </a:path>
              </a:pathLst>
            </a:custGeom>
            <a:solidFill>
              <a:srgbClr val="3EA3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537901" y="3304181"/>
              <a:ext cx="1583010" cy="3057966"/>
            </a:xfrm>
            <a:custGeom>
              <a:rect b="b" l="l" r="r" t="t"/>
              <a:pathLst>
                <a:path extrusionOk="0" h="21600" w="21600">
                  <a:moveTo>
                    <a:pt x="17516" y="7094"/>
                  </a:moveTo>
                  <a:lnTo>
                    <a:pt x="14424" y="6186"/>
                  </a:lnTo>
                  <a:lnTo>
                    <a:pt x="12569" y="3467"/>
                  </a:lnTo>
                  <a:lnTo>
                    <a:pt x="9735" y="4745"/>
                  </a:lnTo>
                  <a:lnTo>
                    <a:pt x="6863" y="4000"/>
                  </a:lnTo>
                  <a:lnTo>
                    <a:pt x="6863" y="0"/>
                  </a:lnTo>
                  <a:lnTo>
                    <a:pt x="5240" y="4585"/>
                  </a:lnTo>
                  <a:lnTo>
                    <a:pt x="8964" y="7840"/>
                  </a:lnTo>
                  <a:lnTo>
                    <a:pt x="7316" y="11199"/>
                  </a:lnTo>
                  <a:lnTo>
                    <a:pt x="6863" y="9813"/>
                  </a:lnTo>
                  <a:lnTo>
                    <a:pt x="5240" y="11839"/>
                  </a:lnTo>
                  <a:lnTo>
                    <a:pt x="1872" y="10826"/>
                  </a:lnTo>
                  <a:lnTo>
                    <a:pt x="8" y="13280"/>
                  </a:lnTo>
                  <a:lnTo>
                    <a:pt x="1872" y="13708"/>
                  </a:lnTo>
                  <a:lnTo>
                    <a:pt x="0" y="16495"/>
                  </a:lnTo>
                  <a:lnTo>
                    <a:pt x="762" y="18539"/>
                  </a:lnTo>
                  <a:lnTo>
                    <a:pt x="7367" y="21600"/>
                  </a:lnTo>
                  <a:lnTo>
                    <a:pt x="8917" y="19589"/>
                  </a:lnTo>
                  <a:lnTo>
                    <a:pt x="11899" y="15651"/>
                  </a:lnTo>
                  <a:lnTo>
                    <a:pt x="13657" y="12298"/>
                  </a:lnTo>
                  <a:lnTo>
                    <a:pt x="14403" y="12298"/>
                  </a:lnTo>
                  <a:lnTo>
                    <a:pt x="15775" y="11252"/>
                  </a:lnTo>
                  <a:lnTo>
                    <a:pt x="16046" y="9660"/>
                  </a:lnTo>
                  <a:lnTo>
                    <a:pt x="18847" y="9155"/>
                  </a:lnTo>
                  <a:lnTo>
                    <a:pt x="19893" y="5846"/>
                  </a:lnTo>
                  <a:lnTo>
                    <a:pt x="21600" y="4377"/>
                  </a:lnTo>
                  <a:lnTo>
                    <a:pt x="17516" y="496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4606544" y="3304181"/>
              <a:ext cx="455112" cy="1477116"/>
            </a:xfrm>
            <a:custGeom>
              <a:rect b="b" l="l" r="r" t="t"/>
              <a:pathLst>
                <a:path extrusionOk="0" h="21600" w="21600">
                  <a:moveTo>
                    <a:pt x="16576" y="5080"/>
                  </a:moveTo>
                  <a:lnTo>
                    <a:pt x="12642" y="0"/>
                  </a:lnTo>
                  <a:lnTo>
                    <a:pt x="0" y="2402"/>
                  </a:lnTo>
                  <a:lnTo>
                    <a:pt x="501" y="2560"/>
                  </a:lnTo>
                  <a:lnTo>
                    <a:pt x="4435" y="7391"/>
                  </a:lnTo>
                  <a:lnTo>
                    <a:pt x="2962" y="15558"/>
                  </a:lnTo>
                  <a:lnTo>
                    <a:pt x="10594" y="15172"/>
                  </a:lnTo>
                  <a:lnTo>
                    <a:pt x="14425" y="21600"/>
                  </a:lnTo>
                  <a:lnTo>
                    <a:pt x="18727" y="17632"/>
                  </a:lnTo>
                  <a:lnTo>
                    <a:pt x="19228" y="17955"/>
                  </a:lnTo>
                  <a:lnTo>
                    <a:pt x="21600" y="3509"/>
                  </a:lnTo>
                  <a:close/>
                </a:path>
              </a:pathLst>
            </a:custGeom>
            <a:solidFill>
              <a:srgbClr val="2F94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364340" y="3757990"/>
              <a:ext cx="339336" cy="770202"/>
            </a:xfrm>
            <a:custGeom>
              <a:rect b="b" l="l" r="r" t="t"/>
              <a:pathLst>
                <a:path extrusionOk="0" h="21600" w="21600">
                  <a:moveTo>
                    <a:pt x="0" y="3596"/>
                  </a:moveTo>
                  <a:lnTo>
                    <a:pt x="11245" y="0"/>
                  </a:lnTo>
                  <a:lnTo>
                    <a:pt x="13102" y="6564"/>
                  </a:lnTo>
                  <a:lnTo>
                    <a:pt x="21600" y="4867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6856178" y="3222951"/>
              <a:ext cx="266976" cy="264492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1" name="Google Shape;581;p39"/>
            <p:cNvGrpSpPr/>
            <p:nvPr/>
          </p:nvGrpSpPr>
          <p:grpSpPr>
            <a:xfrm>
              <a:off x="5347575" y="4761075"/>
              <a:ext cx="440379" cy="530049"/>
              <a:chOff x="3863481" y="3960327"/>
              <a:chExt cx="577850" cy="695510"/>
            </a:xfrm>
          </p:grpSpPr>
          <p:sp>
            <p:nvSpPr>
              <p:cNvPr id="582" name="Google Shape;582;p39"/>
              <p:cNvSpPr/>
              <p:nvPr/>
            </p:nvSpPr>
            <p:spPr>
              <a:xfrm>
                <a:off x="3872304" y="4017907"/>
                <a:ext cx="217488" cy="637929"/>
              </a:xfrm>
              <a:custGeom>
                <a:rect b="b" l="l" r="r" t="t"/>
                <a:pathLst>
                  <a:path extrusionOk="0" h="1684" w="546">
                    <a:moveTo>
                      <a:pt x="455" y="1684"/>
                    </a:moveTo>
                    <a:lnTo>
                      <a:pt x="36" y="136"/>
                    </a:lnTo>
                    <a:lnTo>
                      <a:pt x="0" y="0"/>
                    </a:lnTo>
                    <a:lnTo>
                      <a:pt x="546" y="509"/>
                    </a:lnTo>
                    <a:lnTo>
                      <a:pt x="455" y="1684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4044456" y="4054274"/>
                <a:ext cx="396875" cy="601564"/>
              </a:xfrm>
              <a:custGeom>
                <a:rect b="b" l="l" r="r" t="t"/>
                <a:pathLst>
                  <a:path extrusionOk="0" h="1589" w="1002">
                    <a:moveTo>
                      <a:pt x="0" y="1589"/>
                    </a:moveTo>
                    <a:lnTo>
                      <a:pt x="91" y="414"/>
                    </a:lnTo>
                    <a:lnTo>
                      <a:pt x="1002" y="0"/>
                    </a:lnTo>
                    <a:lnTo>
                      <a:pt x="360" y="1572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3863481" y="3960327"/>
                <a:ext cx="577850" cy="250020"/>
              </a:xfrm>
              <a:custGeom>
                <a:rect b="b" l="l" r="r" t="t"/>
                <a:pathLst>
                  <a:path extrusionOk="0" h="661" w="1457">
                    <a:moveTo>
                      <a:pt x="546" y="661"/>
                    </a:moveTo>
                    <a:lnTo>
                      <a:pt x="546" y="661"/>
                    </a:lnTo>
                    <a:lnTo>
                      <a:pt x="0" y="152"/>
                    </a:lnTo>
                    <a:lnTo>
                      <a:pt x="119" y="138"/>
                    </a:lnTo>
                    <a:lnTo>
                      <a:pt x="1323" y="0"/>
                    </a:lnTo>
                    <a:lnTo>
                      <a:pt x="1457" y="247"/>
                    </a:lnTo>
                    <a:lnTo>
                      <a:pt x="546" y="661"/>
                    </a:lnTo>
                    <a:close/>
                  </a:path>
                </a:pathLst>
              </a:custGeom>
              <a:solidFill>
                <a:srgbClr val="44AD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5" name="Google Shape;585;p39"/>
            <p:cNvSpPr/>
            <p:nvPr/>
          </p:nvSpPr>
          <p:spPr>
            <a:xfrm>
              <a:off x="6199098" y="4516025"/>
              <a:ext cx="339336" cy="502578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p39"/>
          <p:cNvGrpSpPr/>
          <p:nvPr/>
        </p:nvGrpSpPr>
        <p:grpSpPr>
          <a:xfrm>
            <a:off x="340268" y="955380"/>
            <a:ext cx="3195850" cy="1101291"/>
            <a:chOff x="332936" y="2627766"/>
            <a:chExt cx="3391901" cy="1519860"/>
          </a:xfrm>
        </p:grpSpPr>
        <p:sp>
          <p:nvSpPr>
            <p:cNvPr id="587" name="Google Shape;587;p39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 txBox="1"/>
            <p:nvPr/>
          </p:nvSpPr>
          <p:spPr>
            <a:xfrm>
              <a:off x="795637" y="2857326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SPEAKER</a:t>
              </a:r>
              <a:endParaRPr sz="12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Controlled by our voice</a:t>
              </a:r>
              <a:endParaRPr sz="12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Music, News, Weather, Sports</a:t>
              </a:r>
              <a:endParaRPr sz="12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rgbClr val="59595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Invading homes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p39"/>
          <p:cNvGrpSpPr/>
          <p:nvPr/>
        </p:nvGrpSpPr>
        <p:grpSpPr>
          <a:xfrm>
            <a:off x="89240" y="2294756"/>
            <a:ext cx="3011016" cy="1267651"/>
            <a:chOff x="332936" y="2627766"/>
            <a:chExt cx="2937003" cy="1749449"/>
          </a:xfrm>
        </p:grpSpPr>
        <p:sp>
          <p:nvSpPr>
            <p:cNvPr id="590" name="Google Shape;590;p39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 txBox="1"/>
            <p:nvPr/>
          </p:nvSpPr>
          <p:spPr>
            <a:xfrm>
              <a:off x="340739" y="3086915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does it actually work</a:t>
              </a:r>
              <a:endParaRPr b="1" i="0" sz="1800" u="none" cap="none" strike="noStrike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332923" y="3634210"/>
            <a:ext cx="2767244" cy="1267673"/>
            <a:chOff x="332936" y="4652338"/>
            <a:chExt cx="2937003" cy="1749480"/>
          </a:xfrm>
        </p:grpSpPr>
        <p:sp>
          <p:nvSpPr>
            <p:cNvPr id="593" name="Google Shape;593;p39"/>
            <p:cNvSpPr txBox="1"/>
            <p:nvPr/>
          </p:nvSpPr>
          <p:spPr>
            <a:xfrm>
              <a:off x="332936" y="4652338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 txBox="1"/>
            <p:nvPr/>
          </p:nvSpPr>
          <p:spPr>
            <a:xfrm>
              <a:off x="340739" y="5111518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5" name="Google Shape;595;p39"/>
          <p:cNvGrpSpPr/>
          <p:nvPr/>
        </p:nvGrpSpPr>
        <p:grpSpPr>
          <a:xfrm>
            <a:off x="6035299" y="793003"/>
            <a:ext cx="2674377" cy="1218056"/>
            <a:chOff x="8630011" y="1466725"/>
            <a:chExt cx="4566900" cy="1421800"/>
          </a:xfrm>
        </p:grpSpPr>
        <p:sp>
          <p:nvSpPr>
            <p:cNvPr id="596" name="Google Shape;596;p39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 txBox="1"/>
            <p:nvPr/>
          </p:nvSpPr>
          <p:spPr>
            <a:xfrm>
              <a:off x="8630011" y="1639025"/>
              <a:ext cx="4566900" cy="12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ALEXA is the wake word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Continually learns and adapts to our speech patterns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8 languages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Business aspects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98" name="Google Shape;598;p39"/>
          <p:cNvSpPr txBox="1"/>
          <p:nvPr/>
        </p:nvSpPr>
        <p:spPr>
          <a:xfrm>
            <a:off x="6461525" y="3137700"/>
            <a:ext cx="2824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libri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Signal Processing</a:t>
            </a:r>
            <a:endParaRPr b="1" i="0" sz="16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99" name="Google Shape;599;p39"/>
          <p:cNvGrpSpPr/>
          <p:nvPr/>
        </p:nvGrpSpPr>
        <p:grpSpPr>
          <a:xfrm>
            <a:off x="6199611" y="3767349"/>
            <a:ext cx="2626265" cy="1038477"/>
            <a:chOff x="8921977" y="3848220"/>
            <a:chExt cx="2937000" cy="1212183"/>
          </a:xfrm>
        </p:grpSpPr>
        <p:sp>
          <p:nvSpPr>
            <p:cNvPr id="600" name="Google Shape;600;p39"/>
            <p:cNvSpPr txBox="1"/>
            <p:nvPr/>
          </p:nvSpPr>
          <p:spPr>
            <a:xfrm>
              <a:off x="8921977" y="3848220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 txBox="1"/>
            <p:nvPr/>
          </p:nvSpPr>
          <p:spPr>
            <a:xfrm>
              <a:off x="8925872" y="4229402"/>
              <a:ext cx="2929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2" name="Google Shape;6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75" y="397875"/>
            <a:ext cx="3740951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72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025" y="307225"/>
            <a:ext cx="39599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8150" y="625413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2000" y="625400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875" y="625388"/>
            <a:ext cx="238125" cy="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9"/>
          <p:cNvSpPr txBox="1"/>
          <p:nvPr/>
        </p:nvSpPr>
        <p:spPr>
          <a:xfrm>
            <a:off x="2527900" y="34775"/>
            <a:ext cx="3000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Alexa?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0" name="Google Shape;610;p39"/>
          <p:cNvCxnSpPr/>
          <p:nvPr/>
        </p:nvCxnSpPr>
        <p:spPr>
          <a:xfrm flipH="1" rot="10800000">
            <a:off x="2539600" y="2807400"/>
            <a:ext cx="836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9"/>
          <p:cNvSpPr/>
          <p:nvPr/>
        </p:nvSpPr>
        <p:spPr>
          <a:xfrm>
            <a:off x="3257550" y="2743200"/>
            <a:ext cx="1179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2" name="Google Shape;612;p39"/>
          <p:cNvCxnSpPr/>
          <p:nvPr/>
        </p:nvCxnSpPr>
        <p:spPr>
          <a:xfrm flipH="1">
            <a:off x="5550575" y="3316025"/>
            <a:ext cx="836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9"/>
          <p:cNvSpPr/>
          <p:nvPr/>
        </p:nvSpPr>
        <p:spPr>
          <a:xfrm rot="10800000">
            <a:off x="5550825" y="3262325"/>
            <a:ext cx="1179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" name="Google Shape;614;p39"/>
          <p:cNvGrpSpPr/>
          <p:nvPr/>
        </p:nvGrpSpPr>
        <p:grpSpPr>
          <a:xfrm>
            <a:off x="-119050" y="3558456"/>
            <a:ext cx="3618672" cy="1313841"/>
            <a:chOff x="128728" y="2627766"/>
            <a:chExt cx="3141208" cy="1813194"/>
          </a:xfrm>
        </p:grpSpPr>
        <p:sp>
          <p:nvSpPr>
            <p:cNvPr id="615" name="Google Shape;615;p39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 txBox="1"/>
            <p:nvPr/>
          </p:nvSpPr>
          <p:spPr>
            <a:xfrm>
              <a:off x="128728" y="3089460"/>
              <a:ext cx="3137400" cy="13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r>
                <a:rPr b="1" lang="en" sz="1700"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Alexa Skills</a:t>
              </a:r>
              <a:endParaRPr b="1" i="0" sz="1900" u="none" cap="none" strike="noStrike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617" name="Google Shape;617;p39"/>
          <p:cNvCxnSpPr/>
          <p:nvPr/>
        </p:nvCxnSpPr>
        <p:spPr>
          <a:xfrm flipH="1" rot="10800000">
            <a:off x="2942075" y="4071075"/>
            <a:ext cx="836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9"/>
          <p:cNvSpPr/>
          <p:nvPr/>
        </p:nvSpPr>
        <p:spPr>
          <a:xfrm>
            <a:off x="3660025" y="4006875"/>
            <a:ext cx="1179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0"/>
          <p:cNvSpPr txBox="1"/>
          <p:nvPr/>
        </p:nvSpPr>
        <p:spPr>
          <a:xfrm>
            <a:off x="812750" y="177945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WAKE WORD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4" name="Google Shape;624;p40"/>
          <p:cNvSpPr txBox="1"/>
          <p:nvPr/>
        </p:nvSpPr>
        <p:spPr>
          <a:xfrm>
            <a:off x="528650" y="2350575"/>
            <a:ext cx="27873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Saying ‘Alexa’ wakes up the device. The wake word puts Alexa into the listening mode and ready to take instructions from users.</a:t>
            </a:r>
            <a:endParaRPr sz="12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40"/>
          <p:cNvSpPr txBox="1"/>
          <p:nvPr/>
        </p:nvSpPr>
        <p:spPr>
          <a:xfrm>
            <a:off x="812750" y="32849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p40"/>
          <p:cNvSpPr txBox="1"/>
          <p:nvPr/>
        </p:nvSpPr>
        <p:spPr>
          <a:xfrm>
            <a:off x="812750" y="3793850"/>
            <a:ext cx="22755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Action, command or question. Eg, ask, add, play</a:t>
            </a:r>
            <a:endParaRPr sz="13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7" name="Google Shape;627;p40"/>
          <p:cNvSpPr txBox="1"/>
          <p:nvPr/>
        </p:nvSpPr>
        <p:spPr>
          <a:xfrm>
            <a:off x="6523060" y="166340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UTTERANCE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Google Shape;628;p40"/>
          <p:cNvSpPr txBox="1"/>
          <p:nvPr/>
        </p:nvSpPr>
        <p:spPr>
          <a:xfrm>
            <a:off x="6192375" y="2107400"/>
            <a:ext cx="2347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D9D9D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Alexa identifies the user’s intent from given Utterance and responds accordingly. Utterance decides what user wants Alexa to perform.</a:t>
            </a:r>
            <a:endParaRPr sz="1200">
              <a:solidFill>
                <a:srgbClr val="D9D9D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9" name="Google Shape;629;p40"/>
          <p:cNvSpPr txBox="1"/>
          <p:nvPr/>
        </p:nvSpPr>
        <p:spPr>
          <a:xfrm>
            <a:off x="6150825" y="3156088"/>
            <a:ext cx="2413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INVOCATION NAME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0" name="Google Shape;630;p40"/>
          <p:cNvSpPr txBox="1"/>
          <p:nvPr/>
        </p:nvSpPr>
        <p:spPr>
          <a:xfrm>
            <a:off x="5911975" y="3713800"/>
            <a:ext cx="2839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Keyword used to trigger a specific ‘skill’. Eg, FitBit, Spotify, Domino’s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1" name="Google Shape;631;p4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4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4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9" name="Google Shape;639;p4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640" name="Google Shape;640;p4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4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3" name="Google Shape;643;p4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644" name="Google Shape;644;p4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4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7" name="Google Shape;647;p4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648" name="Google Shape;648;p4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0" name="Google Shape;650;p4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1" name="Google Shape;651;p4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652" name="Google Shape;652;p4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40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4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875" y="420088"/>
            <a:ext cx="60960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0"/>
          <p:cNvSpPr txBox="1"/>
          <p:nvPr/>
        </p:nvSpPr>
        <p:spPr>
          <a:xfrm>
            <a:off x="2971550" y="-16925"/>
            <a:ext cx="3943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OF AN “ORDER” (NLU)</a:t>
            </a:r>
            <a:endParaRPr b="1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1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41"/>
          <p:cNvCxnSpPr/>
          <p:nvPr/>
        </p:nvCxnSpPr>
        <p:spPr>
          <a:xfrm rot="10800000">
            <a:off x="6035300" y="1017728"/>
            <a:ext cx="0" cy="10341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66" name="Google Shape;666;p41"/>
          <p:cNvCxnSpPr/>
          <p:nvPr/>
        </p:nvCxnSpPr>
        <p:spPr>
          <a:xfrm rot="10800000">
            <a:off x="6035300" y="2033688"/>
            <a:ext cx="0" cy="31350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grpSp>
        <p:nvGrpSpPr>
          <p:cNvPr id="667" name="Google Shape;667;p41"/>
          <p:cNvGrpSpPr/>
          <p:nvPr/>
        </p:nvGrpSpPr>
        <p:grpSpPr>
          <a:xfrm>
            <a:off x="3328761" y="742337"/>
            <a:ext cx="2486497" cy="4358294"/>
            <a:chOff x="4500067" y="1639644"/>
            <a:chExt cx="2796645" cy="4722902"/>
          </a:xfrm>
        </p:grpSpPr>
        <p:sp>
          <p:nvSpPr>
            <p:cNvPr id="668" name="Google Shape;668;p41"/>
            <p:cNvSpPr/>
            <p:nvPr/>
          </p:nvSpPr>
          <p:spPr>
            <a:xfrm>
              <a:off x="4506204" y="1639644"/>
              <a:ext cx="2790491" cy="1606481"/>
            </a:xfrm>
            <a:custGeom>
              <a:rect b="b" l="l" r="r" t="t"/>
              <a:pathLst>
                <a:path extrusionOk="0" h="23761" w="21527">
                  <a:moveTo>
                    <a:pt x="21125" y="19722"/>
                  </a:moveTo>
                  <a:lnTo>
                    <a:pt x="20603" y="19290"/>
                  </a:lnTo>
                  <a:lnTo>
                    <a:pt x="20267" y="18170"/>
                  </a:lnTo>
                  <a:lnTo>
                    <a:pt x="19965" y="18638"/>
                  </a:lnTo>
                  <a:lnTo>
                    <a:pt x="19527" y="18422"/>
                  </a:lnTo>
                  <a:lnTo>
                    <a:pt x="18739" y="17123"/>
                  </a:lnTo>
                  <a:lnTo>
                    <a:pt x="18655" y="16076"/>
                  </a:lnTo>
                  <a:lnTo>
                    <a:pt x="17396" y="16618"/>
                  </a:lnTo>
                  <a:cubicBezTo>
                    <a:pt x="17346" y="16136"/>
                    <a:pt x="17295" y="15653"/>
                    <a:pt x="17245" y="15171"/>
                  </a:cubicBezTo>
                  <a:lnTo>
                    <a:pt x="16957" y="15135"/>
                  </a:lnTo>
                  <a:lnTo>
                    <a:pt x="16404" y="15787"/>
                  </a:lnTo>
                  <a:lnTo>
                    <a:pt x="15647" y="15103"/>
                  </a:lnTo>
                  <a:lnTo>
                    <a:pt x="15497" y="14051"/>
                  </a:lnTo>
                  <a:cubicBezTo>
                    <a:pt x="15407" y="13811"/>
                    <a:pt x="15318" y="13570"/>
                    <a:pt x="15228" y="13330"/>
                  </a:cubicBezTo>
                  <a:lnTo>
                    <a:pt x="14507" y="12825"/>
                  </a:lnTo>
                  <a:lnTo>
                    <a:pt x="14507" y="11668"/>
                  </a:lnTo>
                  <a:lnTo>
                    <a:pt x="14036" y="11489"/>
                  </a:lnTo>
                  <a:cubicBezTo>
                    <a:pt x="14097" y="11163"/>
                    <a:pt x="14159" y="10837"/>
                    <a:pt x="14220" y="10511"/>
                  </a:cubicBezTo>
                  <a:lnTo>
                    <a:pt x="14052" y="9969"/>
                  </a:lnTo>
                  <a:cubicBezTo>
                    <a:pt x="14019" y="9741"/>
                    <a:pt x="13985" y="9513"/>
                    <a:pt x="13952" y="9285"/>
                  </a:cubicBezTo>
                  <a:lnTo>
                    <a:pt x="13650" y="9032"/>
                  </a:lnTo>
                  <a:lnTo>
                    <a:pt x="13650" y="8059"/>
                  </a:lnTo>
                  <a:lnTo>
                    <a:pt x="12793" y="8022"/>
                  </a:lnTo>
                  <a:cubicBezTo>
                    <a:pt x="12659" y="7396"/>
                    <a:pt x="12524" y="6770"/>
                    <a:pt x="12390" y="6144"/>
                  </a:cubicBezTo>
                  <a:lnTo>
                    <a:pt x="11653" y="4652"/>
                  </a:lnTo>
                  <a:cubicBezTo>
                    <a:pt x="11714" y="4350"/>
                    <a:pt x="11774" y="4049"/>
                    <a:pt x="11835" y="3747"/>
                  </a:cubicBezTo>
                  <a:lnTo>
                    <a:pt x="11835" y="2783"/>
                  </a:lnTo>
                  <a:lnTo>
                    <a:pt x="11490" y="2783"/>
                  </a:lnTo>
                  <a:lnTo>
                    <a:pt x="11162" y="3003"/>
                  </a:lnTo>
                  <a:cubicBezTo>
                    <a:pt x="11140" y="2821"/>
                    <a:pt x="11119" y="2639"/>
                    <a:pt x="11097" y="2457"/>
                  </a:cubicBezTo>
                  <a:lnTo>
                    <a:pt x="10474" y="0"/>
                  </a:lnTo>
                  <a:lnTo>
                    <a:pt x="9988" y="1304"/>
                  </a:lnTo>
                  <a:lnTo>
                    <a:pt x="9385" y="1736"/>
                  </a:lnTo>
                  <a:lnTo>
                    <a:pt x="8510" y="3471"/>
                  </a:lnTo>
                  <a:lnTo>
                    <a:pt x="6832" y="6865"/>
                  </a:lnTo>
                  <a:lnTo>
                    <a:pt x="5840" y="9753"/>
                  </a:lnTo>
                  <a:lnTo>
                    <a:pt x="5421" y="9753"/>
                  </a:lnTo>
                  <a:lnTo>
                    <a:pt x="4647" y="10658"/>
                  </a:lnTo>
                  <a:lnTo>
                    <a:pt x="4497" y="12031"/>
                  </a:lnTo>
                  <a:lnTo>
                    <a:pt x="2918" y="12462"/>
                  </a:lnTo>
                  <a:lnTo>
                    <a:pt x="2329" y="15318"/>
                  </a:lnTo>
                  <a:lnTo>
                    <a:pt x="1287" y="16691"/>
                  </a:lnTo>
                  <a:lnTo>
                    <a:pt x="1287" y="18675"/>
                  </a:lnTo>
                  <a:lnTo>
                    <a:pt x="382" y="19759"/>
                  </a:lnTo>
                  <a:cubicBezTo>
                    <a:pt x="255" y="20467"/>
                    <a:pt x="127" y="21174"/>
                    <a:pt x="0" y="21882"/>
                  </a:cubicBezTo>
                  <a:lnTo>
                    <a:pt x="7561" y="23761"/>
                  </a:lnTo>
                  <a:lnTo>
                    <a:pt x="11441" y="21732"/>
                  </a:lnTo>
                  <a:cubicBezTo>
                    <a:pt x="13753" y="22408"/>
                    <a:pt x="15536" y="24099"/>
                    <a:pt x="18201" y="23423"/>
                  </a:cubicBezTo>
                  <a:lnTo>
                    <a:pt x="21527" y="21600"/>
                  </a:lnTo>
                  <a:lnTo>
                    <a:pt x="21125" y="19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5924820" y="1825918"/>
              <a:ext cx="118908" cy="162972"/>
            </a:xfrm>
            <a:custGeom>
              <a:rect b="b" l="l" r="r" t="t"/>
              <a:pathLst>
                <a:path extrusionOk="0" h="21600" w="21600">
                  <a:moveTo>
                    <a:pt x="0" y="3456"/>
                  </a:moveTo>
                  <a:lnTo>
                    <a:pt x="13479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4720" y="21600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4807195" y="2633094"/>
              <a:ext cx="342738" cy="319140"/>
            </a:xfrm>
            <a:custGeom>
              <a:rect b="b" l="l" r="r" t="t"/>
              <a:pathLst>
                <a:path extrusionOk="0" h="21600" w="21600">
                  <a:moveTo>
                    <a:pt x="0" y="18511"/>
                  </a:moveTo>
                  <a:lnTo>
                    <a:pt x="7689" y="7270"/>
                  </a:lnTo>
                  <a:lnTo>
                    <a:pt x="11720" y="7270"/>
                  </a:lnTo>
                  <a:lnTo>
                    <a:pt x="13539" y="2038"/>
                  </a:lnTo>
                  <a:lnTo>
                    <a:pt x="17198" y="0"/>
                  </a:lnTo>
                  <a:lnTo>
                    <a:pt x="19761" y="5295"/>
                  </a:lnTo>
                  <a:lnTo>
                    <a:pt x="19761" y="11893"/>
                  </a:lnTo>
                  <a:lnTo>
                    <a:pt x="21600" y="18511"/>
                  </a:lnTo>
                  <a:lnTo>
                    <a:pt x="17941" y="21600"/>
                  </a:lnTo>
                  <a:lnTo>
                    <a:pt x="15007" y="19163"/>
                  </a:lnTo>
                  <a:lnTo>
                    <a:pt x="7513" y="19835"/>
                  </a:lnTo>
                  <a:lnTo>
                    <a:pt x="5126" y="16515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5862732" y="2757272"/>
              <a:ext cx="60858" cy="1108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0"/>
                  </a:lnTo>
                  <a:lnTo>
                    <a:pt x="21600" y="1083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6017955" y="2788320"/>
              <a:ext cx="226638" cy="15957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876" y="12313"/>
                  </a:lnTo>
                  <a:lnTo>
                    <a:pt x="5001" y="0"/>
                  </a:lnTo>
                  <a:lnTo>
                    <a:pt x="14114" y="6177"/>
                  </a:lnTo>
                  <a:lnTo>
                    <a:pt x="19647" y="4833"/>
                  </a:lnTo>
                  <a:lnTo>
                    <a:pt x="21600" y="21600"/>
                  </a:lnTo>
                  <a:lnTo>
                    <a:pt x="10800" y="16305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5583322" y="2726227"/>
              <a:ext cx="162702" cy="224748"/>
            </a:xfrm>
            <a:custGeom>
              <a:rect b="b" l="l" r="r" t="t"/>
              <a:pathLst>
                <a:path extrusionOk="0" h="21600" w="21600">
                  <a:moveTo>
                    <a:pt x="0" y="18139"/>
                  </a:moveTo>
                  <a:lnTo>
                    <a:pt x="0" y="5012"/>
                  </a:lnTo>
                  <a:lnTo>
                    <a:pt x="5812" y="1551"/>
                  </a:lnTo>
                  <a:lnTo>
                    <a:pt x="17766" y="0"/>
                  </a:lnTo>
                  <a:lnTo>
                    <a:pt x="21600" y="5012"/>
                  </a:lnTo>
                  <a:lnTo>
                    <a:pt x="10800" y="21600"/>
                  </a:lnTo>
                  <a:lnTo>
                    <a:pt x="7337" y="15335"/>
                  </a:lnTo>
                  <a:close/>
                </a:path>
              </a:pathLst>
            </a:custGeom>
            <a:solidFill>
              <a:srgbClr val="90D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986913" y="2664137"/>
              <a:ext cx="295866" cy="129438"/>
            </a:xfrm>
            <a:custGeom>
              <a:rect b="b" l="l" r="r" t="t"/>
              <a:pathLst>
                <a:path extrusionOk="0" h="21600" w="21600">
                  <a:moveTo>
                    <a:pt x="0" y="15592"/>
                  </a:moveTo>
                  <a:lnTo>
                    <a:pt x="17588" y="0"/>
                  </a:lnTo>
                  <a:lnTo>
                    <a:pt x="21600" y="12898"/>
                  </a:lnTo>
                  <a:lnTo>
                    <a:pt x="21600" y="21600"/>
                  </a:lnTo>
                  <a:lnTo>
                    <a:pt x="11854" y="15592"/>
                  </a:lnTo>
                  <a:close/>
                </a:path>
              </a:pathLst>
            </a:custGeom>
            <a:solidFill>
              <a:srgbClr val="96D7F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6359452" y="2788320"/>
              <a:ext cx="339660" cy="270108"/>
            </a:xfrm>
            <a:custGeom>
              <a:rect b="b" l="l" r="r" t="t"/>
              <a:pathLst>
                <a:path extrusionOk="0" h="21600" w="21600">
                  <a:moveTo>
                    <a:pt x="0" y="9360"/>
                  </a:moveTo>
                  <a:lnTo>
                    <a:pt x="6456" y="1564"/>
                  </a:lnTo>
                  <a:lnTo>
                    <a:pt x="11254" y="0"/>
                  </a:lnTo>
                  <a:lnTo>
                    <a:pt x="16072" y="6381"/>
                  </a:lnTo>
                  <a:lnTo>
                    <a:pt x="18836" y="17702"/>
                  </a:lnTo>
                  <a:lnTo>
                    <a:pt x="21600" y="21600"/>
                  </a:lnTo>
                  <a:lnTo>
                    <a:pt x="9240" y="15617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6700950" y="2912501"/>
              <a:ext cx="284688" cy="120474"/>
            </a:xfrm>
            <a:custGeom>
              <a:rect b="b" l="l" r="r" t="t"/>
              <a:pathLst>
                <a:path extrusionOk="0" h="21600" w="21600">
                  <a:moveTo>
                    <a:pt x="0" y="7627"/>
                  </a:moveTo>
                  <a:lnTo>
                    <a:pt x="12555" y="0"/>
                  </a:lnTo>
                  <a:lnTo>
                    <a:pt x="21600" y="21600"/>
                  </a:lnTo>
                  <a:lnTo>
                    <a:pt x="13238" y="21600"/>
                  </a:lnTo>
                  <a:lnTo>
                    <a:pt x="11895" y="108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5621513" y="1639644"/>
              <a:ext cx="1010214" cy="1086896"/>
            </a:xfrm>
            <a:custGeom>
              <a:rect b="b" l="l" r="r" t="t"/>
              <a:pathLst>
                <a:path extrusionOk="0" h="1086896" w="1010214">
                  <a:moveTo>
                    <a:pt x="241516" y="0"/>
                  </a:moveTo>
                  <a:lnTo>
                    <a:pt x="322240" y="166104"/>
                  </a:lnTo>
                  <a:lnTo>
                    <a:pt x="343987" y="261409"/>
                  </a:lnTo>
                  <a:lnTo>
                    <a:pt x="489907" y="415386"/>
                  </a:lnTo>
                  <a:lnTo>
                    <a:pt x="542055" y="542341"/>
                  </a:lnTo>
                  <a:lnTo>
                    <a:pt x="653178" y="544857"/>
                  </a:lnTo>
                  <a:lnTo>
                    <a:pt x="653178" y="610675"/>
                  </a:lnTo>
                  <a:lnTo>
                    <a:pt x="692324" y="627733"/>
                  </a:lnTo>
                  <a:lnTo>
                    <a:pt x="705326" y="673976"/>
                  </a:lnTo>
                  <a:lnTo>
                    <a:pt x="727074" y="710609"/>
                  </a:lnTo>
                  <a:lnTo>
                    <a:pt x="703175" y="776779"/>
                  </a:lnTo>
                  <a:lnTo>
                    <a:pt x="764349" y="788855"/>
                  </a:lnTo>
                  <a:lnTo>
                    <a:pt x="764349" y="867102"/>
                  </a:lnTo>
                  <a:lnTo>
                    <a:pt x="857794" y="901268"/>
                  </a:lnTo>
                  <a:lnTo>
                    <a:pt x="892543" y="949977"/>
                  </a:lnTo>
                  <a:lnTo>
                    <a:pt x="912093" y="1021079"/>
                  </a:lnTo>
                  <a:lnTo>
                    <a:pt x="1010214" y="1067322"/>
                  </a:lnTo>
                  <a:lnTo>
                    <a:pt x="870842" y="1086896"/>
                  </a:lnTo>
                  <a:lnTo>
                    <a:pt x="870842" y="1009606"/>
                  </a:lnTo>
                  <a:lnTo>
                    <a:pt x="778005" y="933825"/>
                  </a:lnTo>
                  <a:lnTo>
                    <a:pt x="647285" y="842546"/>
                  </a:lnTo>
                  <a:lnTo>
                    <a:pt x="628344" y="854975"/>
                  </a:lnTo>
                  <a:lnTo>
                    <a:pt x="627409" y="852143"/>
                  </a:lnTo>
                  <a:lnTo>
                    <a:pt x="447462" y="969234"/>
                  </a:lnTo>
                  <a:lnTo>
                    <a:pt x="340051" y="946254"/>
                  </a:lnTo>
                  <a:lnTo>
                    <a:pt x="274861" y="969234"/>
                  </a:lnTo>
                  <a:lnTo>
                    <a:pt x="186062" y="904035"/>
                  </a:lnTo>
                  <a:lnTo>
                    <a:pt x="139237" y="925280"/>
                  </a:lnTo>
                  <a:lnTo>
                    <a:pt x="135678" y="930403"/>
                  </a:lnTo>
                  <a:lnTo>
                    <a:pt x="120758" y="936945"/>
                  </a:lnTo>
                  <a:lnTo>
                    <a:pt x="78245" y="865542"/>
                  </a:lnTo>
                  <a:lnTo>
                    <a:pt x="55281" y="806869"/>
                  </a:lnTo>
                  <a:lnTo>
                    <a:pt x="0" y="832935"/>
                  </a:lnTo>
                  <a:lnTo>
                    <a:pt x="0" y="777684"/>
                  </a:lnTo>
                  <a:lnTo>
                    <a:pt x="84138" y="699438"/>
                  </a:lnTo>
                  <a:lnTo>
                    <a:pt x="136286" y="569061"/>
                  </a:lnTo>
                  <a:lnTo>
                    <a:pt x="84138" y="455138"/>
                  </a:lnTo>
                  <a:lnTo>
                    <a:pt x="153964" y="292456"/>
                  </a:lnTo>
                  <a:lnTo>
                    <a:pt x="216682" y="162078"/>
                  </a:lnTo>
                  <a:lnTo>
                    <a:pt x="191567" y="122930"/>
                  </a:lnTo>
                  <a:close/>
                </a:path>
              </a:pathLst>
            </a:custGeom>
            <a:solidFill>
              <a:srgbClr val="DFF3F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5757599" y="2260548"/>
              <a:ext cx="492696" cy="348354"/>
            </a:xfrm>
            <a:custGeom>
              <a:rect b="b" l="l" r="r" t="t"/>
              <a:pathLst>
                <a:path extrusionOk="0" h="21600" w="21600">
                  <a:moveTo>
                    <a:pt x="19000" y="7874"/>
                  </a:moveTo>
                  <a:lnTo>
                    <a:pt x="17340" y="10492"/>
                  </a:lnTo>
                  <a:lnTo>
                    <a:pt x="14917" y="9087"/>
                  </a:lnTo>
                  <a:lnTo>
                    <a:pt x="13270" y="2811"/>
                  </a:lnTo>
                  <a:lnTo>
                    <a:pt x="10222" y="0"/>
                  </a:lnTo>
                  <a:lnTo>
                    <a:pt x="6084" y="5236"/>
                  </a:lnTo>
                  <a:lnTo>
                    <a:pt x="5254" y="11089"/>
                  </a:lnTo>
                  <a:lnTo>
                    <a:pt x="2572" y="13726"/>
                  </a:lnTo>
                  <a:lnTo>
                    <a:pt x="0" y="18963"/>
                  </a:lnTo>
                  <a:lnTo>
                    <a:pt x="2191" y="17557"/>
                  </a:lnTo>
                  <a:lnTo>
                    <a:pt x="6084" y="21600"/>
                  </a:lnTo>
                  <a:lnTo>
                    <a:pt x="8942" y="20175"/>
                  </a:lnTo>
                  <a:lnTo>
                    <a:pt x="13651" y="21600"/>
                  </a:lnTo>
                  <a:lnTo>
                    <a:pt x="21600" y="14284"/>
                  </a:lnTo>
                  <a:lnTo>
                    <a:pt x="20525" y="9684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4500067" y="2973222"/>
              <a:ext cx="2796645" cy="3389324"/>
            </a:xfrm>
            <a:custGeom>
              <a:rect b="b" l="l" r="r" t="t"/>
              <a:pathLst>
                <a:path extrusionOk="0" h="3389324" w="2796645">
                  <a:moveTo>
                    <a:pt x="1538936" y="0"/>
                  </a:moveTo>
                  <a:cubicBezTo>
                    <a:pt x="1563795" y="34314"/>
                    <a:pt x="1594155" y="63838"/>
                    <a:pt x="1628814" y="88826"/>
                  </a:cubicBezTo>
                  <a:lnTo>
                    <a:pt x="1700082" y="126788"/>
                  </a:lnTo>
                  <a:lnTo>
                    <a:pt x="1744479" y="150437"/>
                  </a:lnTo>
                  <a:cubicBezTo>
                    <a:pt x="1912680" y="215119"/>
                    <a:pt x="2130374" y="211293"/>
                    <a:pt x="2320473" y="155219"/>
                  </a:cubicBezTo>
                  <a:lnTo>
                    <a:pt x="2395518" y="126788"/>
                  </a:lnTo>
                  <a:lnTo>
                    <a:pt x="2456668" y="103621"/>
                  </a:lnTo>
                  <a:cubicBezTo>
                    <a:pt x="2499539" y="83326"/>
                    <a:pt x="2539480" y="60019"/>
                    <a:pt x="2575288" y="33955"/>
                  </a:cubicBezTo>
                  <a:cubicBezTo>
                    <a:pt x="2619677" y="58704"/>
                    <a:pt x="2665805" y="79485"/>
                    <a:pt x="2713229" y="96569"/>
                  </a:cubicBezTo>
                  <a:lnTo>
                    <a:pt x="2796645" y="119714"/>
                  </a:lnTo>
                  <a:lnTo>
                    <a:pt x="2796645" y="127025"/>
                  </a:lnTo>
                  <a:lnTo>
                    <a:pt x="2796645" y="182776"/>
                  </a:lnTo>
                  <a:lnTo>
                    <a:pt x="2767838" y="330549"/>
                  </a:lnTo>
                  <a:lnTo>
                    <a:pt x="2748564" y="429422"/>
                  </a:lnTo>
                  <a:lnTo>
                    <a:pt x="2630534" y="607405"/>
                  </a:lnTo>
                  <a:lnTo>
                    <a:pt x="2630534" y="933635"/>
                  </a:lnTo>
                  <a:lnTo>
                    <a:pt x="2619994" y="951127"/>
                  </a:lnTo>
                  <a:lnTo>
                    <a:pt x="2494938" y="1159066"/>
                  </a:lnTo>
                  <a:lnTo>
                    <a:pt x="2418550" y="1627420"/>
                  </a:lnTo>
                  <a:lnTo>
                    <a:pt x="2212943" y="1698701"/>
                  </a:lnTo>
                  <a:lnTo>
                    <a:pt x="2193423" y="1923913"/>
                  </a:lnTo>
                  <a:lnTo>
                    <a:pt x="2092832" y="2072378"/>
                  </a:lnTo>
                  <a:lnTo>
                    <a:pt x="2038176" y="2072378"/>
                  </a:lnTo>
                  <a:lnTo>
                    <a:pt x="1909346" y="2547074"/>
                  </a:lnTo>
                  <a:lnTo>
                    <a:pt x="1690856" y="3104638"/>
                  </a:lnTo>
                  <a:lnTo>
                    <a:pt x="1577251" y="3389324"/>
                  </a:lnTo>
                  <a:lnTo>
                    <a:pt x="1093553" y="2955954"/>
                  </a:lnTo>
                  <a:lnTo>
                    <a:pt x="1037336" y="2666677"/>
                  </a:lnTo>
                  <a:lnTo>
                    <a:pt x="992050" y="2432718"/>
                  </a:lnTo>
                  <a:lnTo>
                    <a:pt x="672578" y="2379804"/>
                  </a:lnTo>
                  <a:lnTo>
                    <a:pt x="705110" y="1963052"/>
                  </a:lnTo>
                  <a:lnTo>
                    <a:pt x="511735" y="1559200"/>
                  </a:lnTo>
                  <a:lnTo>
                    <a:pt x="501195" y="1537554"/>
                  </a:lnTo>
                  <a:lnTo>
                    <a:pt x="410493" y="1808902"/>
                  </a:lnTo>
                  <a:lnTo>
                    <a:pt x="329812" y="1369191"/>
                  </a:lnTo>
                  <a:lnTo>
                    <a:pt x="168969" y="1395867"/>
                  </a:lnTo>
                  <a:lnTo>
                    <a:pt x="200071" y="837428"/>
                  </a:lnTo>
                  <a:lnTo>
                    <a:pt x="116787" y="507043"/>
                  </a:lnTo>
                  <a:lnTo>
                    <a:pt x="106636" y="496329"/>
                  </a:lnTo>
                  <a:lnTo>
                    <a:pt x="49118" y="435981"/>
                  </a:lnTo>
                  <a:lnTo>
                    <a:pt x="31197" y="330549"/>
                  </a:lnTo>
                  <a:lnTo>
                    <a:pt x="0" y="147021"/>
                  </a:lnTo>
                  <a:lnTo>
                    <a:pt x="83760" y="130596"/>
                  </a:lnTo>
                  <a:lnTo>
                    <a:pt x="97392" y="126788"/>
                  </a:lnTo>
                  <a:lnTo>
                    <a:pt x="224384" y="91312"/>
                  </a:lnTo>
                  <a:cubicBezTo>
                    <a:pt x="352944" y="50150"/>
                    <a:pt x="440206" y="8117"/>
                    <a:pt x="440206" y="8117"/>
                  </a:cubicBezTo>
                  <a:cubicBezTo>
                    <a:pt x="440206" y="8117"/>
                    <a:pt x="467950" y="69578"/>
                    <a:pt x="582392" y="115674"/>
                  </a:cubicBezTo>
                  <a:lnTo>
                    <a:pt x="617474" y="126788"/>
                  </a:lnTo>
                  <a:lnTo>
                    <a:pt x="661933" y="140873"/>
                  </a:lnTo>
                  <a:cubicBezTo>
                    <a:pt x="722525" y="155624"/>
                    <a:pt x="798875" y="165458"/>
                    <a:pt x="894756" y="165458"/>
                  </a:cubicBezTo>
                  <a:cubicBezTo>
                    <a:pt x="990638" y="165458"/>
                    <a:pt x="1077827" y="155325"/>
                    <a:pt x="1154676" y="140126"/>
                  </a:cubicBezTo>
                  <a:lnTo>
                    <a:pt x="1209803" y="126788"/>
                  </a:lnTo>
                  <a:lnTo>
                    <a:pt x="1261991" y="114161"/>
                  </a:lnTo>
                  <a:cubicBezTo>
                    <a:pt x="1427239" y="66664"/>
                    <a:pt x="1522723" y="3334"/>
                    <a:pt x="1522723" y="3334"/>
                  </a:cubicBezTo>
                  <a:close/>
                </a:path>
              </a:pathLst>
            </a:custGeom>
            <a:solidFill>
              <a:srgbClr val="3EA3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5537901" y="3304181"/>
              <a:ext cx="1583010" cy="3057966"/>
            </a:xfrm>
            <a:custGeom>
              <a:rect b="b" l="l" r="r" t="t"/>
              <a:pathLst>
                <a:path extrusionOk="0" h="21600" w="21600">
                  <a:moveTo>
                    <a:pt x="17516" y="7094"/>
                  </a:moveTo>
                  <a:lnTo>
                    <a:pt x="14424" y="6186"/>
                  </a:lnTo>
                  <a:lnTo>
                    <a:pt x="12569" y="3467"/>
                  </a:lnTo>
                  <a:lnTo>
                    <a:pt x="9735" y="4745"/>
                  </a:lnTo>
                  <a:lnTo>
                    <a:pt x="6863" y="4000"/>
                  </a:lnTo>
                  <a:lnTo>
                    <a:pt x="6863" y="0"/>
                  </a:lnTo>
                  <a:lnTo>
                    <a:pt x="5240" y="4585"/>
                  </a:lnTo>
                  <a:lnTo>
                    <a:pt x="8964" y="7840"/>
                  </a:lnTo>
                  <a:lnTo>
                    <a:pt x="7316" y="11199"/>
                  </a:lnTo>
                  <a:lnTo>
                    <a:pt x="6863" y="9813"/>
                  </a:lnTo>
                  <a:lnTo>
                    <a:pt x="5240" y="11839"/>
                  </a:lnTo>
                  <a:lnTo>
                    <a:pt x="1872" y="10826"/>
                  </a:lnTo>
                  <a:lnTo>
                    <a:pt x="8" y="13280"/>
                  </a:lnTo>
                  <a:lnTo>
                    <a:pt x="1872" y="13708"/>
                  </a:lnTo>
                  <a:lnTo>
                    <a:pt x="0" y="16495"/>
                  </a:lnTo>
                  <a:lnTo>
                    <a:pt x="762" y="18539"/>
                  </a:lnTo>
                  <a:lnTo>
                    <a:pt x="7367" y="21600"/>
                  </a:lnTo>
                  <a:lnTo>
                    <a:pt x="8917" y="19589"/>
                  </a:lnTo>
                  <a:lnTo>
                    <a:pt x="11899" y="15651"/>
                  </a:lnTo>
                  <a:lnTo>
                    <a:pt x="13657" y="12298"/>
                  </a:lnTo>
                  <a:lnTo>
                    <a:pt x="14403" y="12298"/>
                  </a:lnTo>
                  <a:lnTo>
                    <a:pt x="15775" y="11252"/>
                  </a:lnTo>
                  <a:lnTo>
                    <a:pt x="16046" y="9660"/>
                  </a:lnTo>
                  <a:lnTo>
                    <a:pt x="18847" y="9155"/>
                  </a:lnTo>
                  <a:lnTo>
                    <a:pt x="19893" y="5846"/>
                  </a:lnTo>
                  <a:lnTo>
                    <a:pt x="21600" y="4377"/>
                  </a:lnTo>
                  <a:lnTo>
                    <a:pt x="17516" y="496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4606544" y="3304181"/>
              <a:ext cx="455112" cy="1477116"/>
            </a:xfrm>
            <a:custGeom>
              <a:rect b="b" l="l" r="r" t="t"/>
              <a:pathLst>
                <a:path extrusionOk="0" h="21600" w="21600">
                  <a:moveTo>
                    <a:pt x="16576" y="5080"/>
                  </a:moveTo>
                  <a:lnTo>
                    <a:pt x="12642" y="0"/>
                  </a:lnTo>
                  <a:lnTo>
                    <a:pt x="0" y="2402"/>
                  </a:lnTo>
                  <a:lnTo>
                    <a:pt x="501" y="2560"/>
                  </a:lnTo>
                  <a:lnTo>
                    <a:pt x="4435" y="7391"/>
                  </a:lnTo>
                  <a:lnTo>
                    <a:pt x="2962" y="15558"/>
                  </a:lnTo>
                  <a:lnTo>
                    <a:pt x="10594" y="15172"/>
                  </a:lnTo>
                  <a:lnTo>
                    <a:pt x="14425" y="21600"/>
                  </a:lnTo>
                  <a:lnTo>
                    <a:pt x="18727" y="17632"/>
                  </a:lnTo>
                  <a:lnTo>
                    <a:pt x="19228" y="17955"/>
                  </a:lnTo>
                  <a:lnTo>
                    <a:pt x="21600" y="3509"/>
                  </a:lnTo>
                  <a:close/>
                </a:path>
              </a:pathLst>
            </a:custGeom>
            <a:solidFill>
              <a:srgbClr val="2F94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5364340" y="3757990"/>
              <a:ext cx="339336" cy="770202"/>
            </a:xfrm>
            <a:custGeom>
              <a:rect b="b" l="l" r="r" t="t"/>
              <a:pathLst>
                <a:path extrusionOk="0" h="21600" w="21600">
                  <a:moveTo>
                    <a:pt x="0" y="3596"/>
                  </a:moveTo>
                  <a:lnTo>
                    <a:pt x="11245" y="0"/>
                  </a:lnTo>
                  <a:lnTo>
                    <a:pt x="13102" y="6564"/>
                  </a:lnTo>
                  <a:lnTo>
                    <a:pt x="21600" y="4867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6856178" y="3222951"/>
              <a:ext cx="266976" cy="264492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4" name="Google Shape;684;p41"/>
            <p:cNvGrpSpPr/>
            <p:nvPr/>
          </p:nvGrpSpPr>
          <p:grpSpPr>
            <a:xfrm>
              <a:off x="5347575" y="4761075"/>
              <a:ext cx="440379" cy="530049"/>
              <a:chOff x="3863481" y="3960327"/>
              <a:chExt cx="577850" cy="695510"/>
            </a:xfrm>
          </p:grpSpPr>
          <p:sp>
            <p:nvSpPr>
              <p:cNvPr id="685" name="Google Shape;685;p41"/>
              <p:cNvSpPr/>
              <p:nvPr/>
            </p:nvSpPr>
            <p:spPr>
              <a:xfrm>
                <a:off x="3872304" y="4017907"/>
                <a:ext cx="217488" cy="637929"/>
              </a:xfrm>
              <a:custGeom>
                <a:rect b="b" l="l" r="r" t="t"/>
                <a:pathLst>
                  <a:path extrusionOk="0" h="1684" w="546">
                    <a:moveTo>
                      <a:pt x="455" y="1684"/>
                    </a:moveTo>
                    <a:lnTo>
                      <a:pt x="36" y="136"/>
                    </a:lnTo>
                    <a:lnTo>
                      <a:pt x="0" y="0"/>
                    </a:lnTo>
                    <a:lnTo>
                      <a:pt x="546" y="509"/>
                    </a:lnTo>
                    <a:lnTo>
                      <a:pt x="455" y="1684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41"/>
              <p:cNvSpPr/>
              <p:nvPr/>
            </p:nvSpPr>
            <p:spPr>
              <a:xfrm>
                <a:off x="4044456" y="4054274"/>
                <a:ext cx="396875" cy="601564"/>
              </a:xfrm>
              <a:custGeom>
                <a:rect b="b" l="l" r="r" t="t"/>
                <a:pathLst>
                  <a:path extrusionOk="0" h="1589" w="1002">
                    <a:moveTo>
                      <a:pt x="0" y="1589"/>
                    </a:moveTo>
                    <a:lnTo>
                      <a:pt x="91" y="414"/>
                    </a:lnTo>
                    <a:lnTo>
                      <a:pt x="1002" y="0"/>
                    </a:lnTo>
                    <a:lnTo>
                      <a:pt x="360" y="1572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41"/>
              <p:cNvSpPr/>
              <p:nvPr/>
            </p:nvSpPr>
            <p:spPr>
              <a:xfrm>
                <a:off x="3863481" y="3960327"/>
                <a:ext cx="577850" cy="250020"/>
              </a:xfrm>
              <a:custGeom>
                <a:rect b="b" l="l" r="r" t="t"/>
                <a:pathLst>
                  <a:path extrusionOk="0" h="661" w="1457">
                    <a:moveTo>
                      <a:pt x="546" y="661"/>
                    </a:moveTo>
                    <a:lnTo>
                      <a:pt x="546" y="661"/>
                    </a:lnTo>
                    <a:lnTo>
                      <a:pt x="0" y="152"/>
                    </a:lnTo>
                    <a:lnTo>
                      <a:pt x="119" y="138"/>
                    </a:lnTo>
                    <a:lnTo>
                      <a:pt x="1323" y="0"/>
                    </a:lnTo>
                    <a:lnTo>
                      <a:pt x="1457" y="247"/>
                    </a:lnTo>
                    <a:lnTo>
                      <a:pt x="546" y="661"/>
                    </a:lnTo>
                    <a:close/>
                  </a:path>
                </a:pathLst>
              </a:custGeom>
              <a:solidFill>
                <a:srgbClr val="44AD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8" name="Google Shape;688;p41"/>
            <p:cNvSpPr/>
            <p:nvPr/>
          </p:nvSpPr>
          <p:spPr>
            <a:xfrm>
              <a:off x="6199098" y="4516025"/>
              <a:ext cx="339336" cy="502578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9" name="Google Shape;689;p41"/>
          <p:cNvGrpSpPr/>
          <p:nvPr/>
        </p:nvGrpSpPr>
        <p:grpSpPr>
          <a:xfrm>
            <a:off x="340268" y="955380"/>
            <a:ext cx="3195850" cy="1101291"/>
            <a:chOff x="332936" y="2627766"/>
            <a:chExt cx="3391901" cy="1519860"/>
          </a:xfrm>
        </p:grpSpPr>
        <p:sp>
          <p:nvSpPr>
            <p:cNvPr id="690" name="Google Shape;690;p41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 txBox="1"/>
            <p:nvPr/>
          </p:nvSpPr>
          <p:spPr>
            <a:xfrm>
              <a:off x="795637" y="2857326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SPEAKER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Controlled by our voice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Music, News, Weather, Sports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Invading homes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41"/>
          <p:cNvGrpSpPr/>
          <p:nvPr/>
        </p:nvGrpSpPr>
        <p:grpSpPr>
          <a:xfrm>
            <a:off x="89240" y="2294756"/>
            <a:ext cx="3011016" cy="1267651"/>
            <a:chOff x="332936" y="2627766"/>
            <a:chExt cx="2937003" cy="1749449"/>
          </a:xfrm>
        </p:grpSpPr>
        <p:sp>
          <p:nvSpPr>
            <p:cNvPr id="693" name="Google Shape;693;p41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 txBox="1"/>
            <p:nvPr/>
          </p:nvSpPr>
          <p:spPr>
            <a:xfrm>
              <a:off x="340739" y="3086915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does it actually work</a:t>
              </a:r>
              <a:endParaRPr b="1" i="0" sz="1800" u="none" cap="none" strike="noStrike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95" name="Google Shape;695;p41"/>
          <p:cNvGrpSpPr/>
          <p:nvPr/>
        </p:nvGrpSpPr>
        <p:grpSpPr>
          <a:xfrm>
            <a:off x="332923" y="3634210"/>
            <a:ext cx="2767244" cy="1267673"/>
            <a:chOff x="332936" y="4652338"/>
            <a:chExt cx="2937003" cy="1749480"/>
          </a:xfrm>
        </p:grpSpPr>
        <p:sp>
          <p:nvSpPr>
            <p:cNvPr id="696" name="Google Shape;696;p41"/>
            <p:cNvSpPr txBox="1"/>
            <p:nvPr/>
          </p:nvSpPr>
          <p:spPr>
            <a:xfrm>
              <a:off x="332936" y="4652338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1"/>
            <p:cNvSpPr txBox="1"/>
            <p:nvPr/>
          </p:nvSpPr>
          <p:spPr>
            <a:xfrm>
              <a:off x="340739" y="5111518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1"/>
          <p:cNvGrpSpPr/>
          <p:nvPr/>
        </p:nvGrpSpPr>
        <p:grpSpPr>
          <a:xfrm>
            <a:off x="6035299" y="793003"/>
            <a:ext cx="2674377" cy="1218056"/>
            <a:chOff x="8630011" y="1466725"/>
            <a:chExt cx="4566900" cy="1421800"/>
          </a:xfrm>
        </p:grpSpPr>
        <p:sp>
          <p:nvSpPr>
            <p:cNvPr id="699" name="Google Shape;699;p41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1"/>
            <p:cNvSpPr txBox="1"/>
            <p:nvPr/>
          </p:nvSpPr>
          <p:spPr>
            <a:xfrm>
              <a:off x="8630011" y="1639025"/>
              <a:ext cx="4566900" cy="12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ALEXA is the wake word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Continually learns and adapts to our speech patterns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8 languages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Business aspects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01" name="Google Shape;701;p41"/>
          <p:cNvSpPr txBox="1"/>
          <p:nvPr/>
        </p:nvSpPr>
        <p:spPr>
          <a:xfrm>
            <a:off x="6461525" y="3137700"/>
            <a:ext cx="2824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Signal Processing</a:t>
            </a:r>
            <a:endParaRPr b="1" i="0" sz="16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02" name="Google Shape;702;p41"/>
          <p:cNvGrpSpPr/>
          <p:nvPr/>
        </p:nvGrpSpPr>
        <p:grpSpPr>
          <a:xfrm>
            <a:off x="6199611" y="3767349"/>
            <a:ext cx="2626265" cy="1038477"/>
            <a:chOff x="8921977" y="3848220"/>
            <a:chExt cx="2937000" cy="1212183"/>
          </a:xfrm>
        </p:grpSpPr>
        <p:sp>
          <p:nvSpPr>
            <p:cNvPr id="703" name="Google Shape;703;p41"/>
            <p:cNvSpPr txBox="1"/>
            <p:nvPr/>
          </p:nvSpPr>
          <p:spPr>
            <a:xfrm>
              <a:off x="8921977" y="3848220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 txBox="1"/>
            <p:nvPr/>
          </p:nvSpPr>
          <p:spPr>
            <a:xfrm>
              <a:off x="8925872" y="4229402"/>
              <a:ext cx="2929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5" name="Google Shape;7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75" y="397875"/>
            <a:ext cx="3740951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72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025" y="307225"/>
            <a:ext cx="39599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8150" y="625413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2000" y="625400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875" y="625388"/>
            <a:ext cx="238125" cy="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1"/>
          <p:cNvSpPr txBox="1"/>
          <p:nvPr/>
        </p:nvSpPr>
        <p:spPr>
          <a:xfrm>
            <a:off x="2527900" y="34775"/>
            <a:ext cx="3000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Alexa?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13" name="Google Shape;713;p41"/>
          <p:cNvCxnSpPr/>
          <p:nvPr/>
        </p:nvCxnSpPr>
        <p:spPr>
          <a:xfrm flipH="1" rot="10800000">
            <a:off x="2539600" y="2807400"/>
            <a:ext cx="836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41"/>
          <p:cNvSpPr/>
          <p:nvPr/>
        </p:nvSpPr>
        <p:spPr>
          <a:xfrm>
            <a:off x="3257550" y="2743200"/>
            <a:ext cx="1179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5" name="Google Shape;715;p41"/>
          <p:cNvCxnSpPr/>
          <p:nvPr/>
        </p:nvCxnSpPr>
        <p:spPr>
          <a:xfrm flipH="1">
            <a:off x="5550575" y="3316025"/>
            <a:ext cx="836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1"/>
          <p:cNvSpPr/>
          <p:nvPr/>
        </p:nvSpPr>
        <p:spPr>
          <a:xfrm rot="10800000">
            <a:off x="5550825" y="3262325"/>
            <a:ext cx="1179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" name="Google Shape;717;p41"/>
          <p:cNvGrpSpPr/>
          <p:nvPr/>
        </p:nvGrpSpPr>
        <p:grpSpPr>
          <a:xfrm>
            <a:off x="91725" y="3558431"/>
            <a:ext cx="3411148" cy="1313623"/>
            <a:chOff x="-57222" y="2627766"/>
            <a:chExt cx="3327300" cy="1812895"/>
          </a:xfrm>
        </p:grpSpPr>
        <p:sp>
          <p:nvSpPr>
            <p:cNvPr id="718" name="Google Shape;718;p41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1"/>
            <p:cNvSpPr txBox="1"/>
            <p:nvPr/>
          </p:nvSpPr>
          <p:spPr>
            <a:xfrm>
              <a:off x="-57222" y="3089461"/>
              <a:ext cx="3327300" cy="13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r>
                <a:rPr b="1"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Alexa Skills</a:t>
              </a:r>
              <a:endParaRPr b="1" sz="2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720" name="Google Shape;720;p41"/>
          <p:cNvCxnSpPr/>
          <p:nvPr/>
        </p:nvCxnSpPr>
        <p:spPr>
          <a:xfrm flipH="1" rot="10800000">
            <a:off x="2942075" y="4071075"/>
            <a:ext cx="836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41"/>
          <p:cNvSpPr/>
          <p:nvPr/>
        </p:nvSpPr>
        <p:spPr>
          <a:xfrm>
            <a:off x="3660025" y="4006875"/>
            <a:ext cx="1179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1"/>
          <p:cNvSpPr txBox="1"/>
          <p:nvPr/>
        </p:nvSpPr>
        <p:spPr>
          <a:xfrm>
            <a:off x="5997183" y="4568875"/>
            <a:ext cx="3411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Inside Alexa Voice Service?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23" name="Google Shape;723;p41"/>
          <p:cNvCxnSpPr/>
          <p:nvPr/>
        </p:nvCxnSpPr>
        <p:spPr>
          <a:xfrm flipH="1">
            <a:off x="5114536" y="4752450"/>
            <a:ext cx="1010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41"/>
          <p:cNvSpPr/>
          <p:nvPr/>
        </p:nvSpPr>
        <p:spPr>
          <a:xfrm rot="10800000">
            <a:off x="4972036" y="4703625"/>
            <a:ext cx="1425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HAPPENS INSIDE ‘ALEXA VOICE SERVICE’(TTS)?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730" name="Google Shape;7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63" y="1362075"/>
            <a:ext cx="6725355" cy="65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82" y="2018044"/>
            <a:ext cx="6918444" cy="54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179" y="2541881"/>
            <a:ext cx="6734949" cy="55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380" y="3671051"/>
            <a:ext cx="6792513" cy="607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559" y="3099945"/>
            <a:ext cx="6918444" cy="57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3"/>
          <p:cNvSpPr txBox="1"/>
          <p:nvPr>
            <p:ph type="title"/>
          </p:nvPr>
        </p:nvSpPr>
        <p:spPr>
          <a:xfrm>
            <a:off x="-1363525" y="328000"/>
            <a:ext cx="85206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solidFill>
                  <a:srgbClr val="FFFFFF"/>
                </a:solidFill>
              </a:rPr>
              <a:t>How AI is used in Alexa</a:t>
            </a:r>
            <a:endParaRPr b="1" i="1"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 by alexa:</a:t>
            </a:r>
            <a:endParaRPr/>
          </a:p>
        </p:txBody>
      </p:sp>
      <p:sp>
        <p:nvSpPr>
          <p:cNvPr id="745" name="Google Shape;745;p44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ASR(automatic speech recognition)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TT</a:t>
            </a:r>
            <a:r>
              <a:rPr lang="en" sz="2300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(text to speech)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NLU(Natural Language Understanding)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025" y="1358650"/>
            <a:ext cx="3112450" cy="24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</p:txBody>
      </p:sp>
      <p:sp>
        <p:nvSpPr>
          <p:cNvPr id="752" name="Google Shape;752;p45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Agent can sense or percept from environment.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Agent is work upon PEAS model.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P-Performance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E-Environment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A-Actions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S-Sensors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Alexa is intelligent agent.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700" y="1767700"/>
            <a:ext cx="3917975" cy="21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PEAS</a:t>
            </a:r>
            <a:endParaRPr/>
          </a:p>
        </p:txBody>
      </p:sp>
      <p:sp>
        <p:nvSpPr>
          <p:cNvPr id="759" name="Google Shape;759;p46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Performance Measure: Performance measure is the unit to define the success of an agent.Performance varies with agents based on their different percepts.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Environment: Environment is the surrounding of an agent at every instance.It keeps changing with time 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Actuators: These are the tools, equipment or organs using which agent performs actions in the environment. This works as output of the agent.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Sensors: These are tools, organs using which agent captures the state of the environment. This works as input to the agent.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765" name="Google Shape;765;p47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static(environment doesn’t change when agent is thinking)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partially observable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(it is not possible to determine the complete state of the environment at each time)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stochastic(something uncertain in environment)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episodic(do not depend upon what actions occurred in previous)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continuous(no limitation on action)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Alexa works in episodic environment.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0"/>
          <p:cNvCxnSpPr/>
          <p:nvPr/>
        </p:nvCxnSpPr>
        <p:spPr>
          <a:xfrm rot="10800000">
            <a:off x="6035300" y="1017728"/>
            <a:ext cx="0" cy="10341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84" name="Google Shape;284;p30"/>
          <p:cNvCxnSpPr/>
          <p:nvPr/>
        </p:nvCxnSpPr>
        <p:spPr>
          <a:xfrm rot="10800000">
            <a:off x="6035300" y="2033688"/>
            <a:ext cx="0" cy="31350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grpSp>
        <p:nvGrpSpPr>
          <p:cNvPr id="285" name="Google Shape;285;p30"/>
          <p:cNvGrpSpPr/>
          <p:nvPr/>
        </p:nvGrpSpPr>
        <p:grpSpPr>
          <a:xfrm>
            <a:off x="3328761" y="742337"/>
            <a:ext cx="2486497" cy="4358294"/>
            <a:chOff x="4500067" y="1639644"/>
            <a:chExt cx="2796645" cy="4722902"/>
          </a:xfrm>
        </p:grpSpPr>
        <p:sp>
          <p:nvSpPr>
            <p:cNvPr id="286" name="Google Shape;286;p30"/>
            <p:cNvSpPr/>
            <p:nvPr/>
          </p:nvSpPr>
          <p:spPr>
            <a:xfrm>
              <a:off x="4506204" y="1639644"/>
              <a:ext cx="2790491" cy="1606481"/>
            </a:xfrm>
            <a:custGeom>
              <a:rect b="b" l="l" r="r" t="t"/>
              <a:pathLst>
                <a:path extrusionOk="0" h="23761" w="21527">
                  <a:moveTo>
                    <a:pt x="21125" y="19722"/>
                  </a:moveTo>
                  <a:lnTo>
                    <a:pt x="20603" y="19290"/>
                  </a:lnTo>
                  <a:lnTo>
                    <a:pt x="20267" y="18170"/>
                  </a:lnTo>
                  <a:lnTo>
                    <a:pt x="19965" y="18638"/>
                  </a:lnTo>
                  <a:lnTo>
                    <a:pt x="19527" y="18422"/>
                  </a:lnTo>
                  <a:lnTo>
                    <a:pt x="18739" y="17123"/>
                  </a:lnTo>
                  <a:lnTo>
                    <a:pt x="18655" y="16076"/>
                  </a:lnTo>
                  <a:lnTo>
                    <a:pt x="17396" y="16618"/>
                  </a:lnTo>
                  <a:cubicBezTo>
                    <a:pt x="17346" y="16136"/>
                    <a:pt x="17295" y="15653"/>
                    <a:pt x="17245" y="15171"/>
                  </a:cubicBezTo>
                  <a:lnTo>
                    <a:pt x="16957" y="15135"/>
                  </a:lnTo>
                  <a:lnTo>
                    <a:pt x="16404" y="15787"/>
                  </a:lnTo>
                  <a:lnTo>
                    <a:pt x="15647" y="15103"/>
                  </a:lnTo>
                  <a:lnTo>
                    <a:pt x="15497" y="14051"/>
                  </a:lnTo>
                  <a:cubicBezTo>
                    <a:pt x="15407" y="13811"/>
                    <a:pt x="15318" y="13570"/>
                    <a:pt x="15228" y="13330"/>
                  </a:cubicBezTo>
                  <a:lnTo>
                    <a:pt x="14507" y="12825"/>
                  </a:lnTo>
                  <a:lnTo>
                    <a:pt x="14507" y="11668"/>
                  </a:lnTo>
                  <a:lnTo>
                    <a:pt x="14036" y="11489"/>
                  </a:lnTo>
                  <a:cubicBezTo>
                    <a:pt x="14097" y="11163"/>
                    <a:pt x="14159" y="10837"/>
                    <a:pt x="14220" y="10511"/>
                  </a:cubicBezTo>
                  <a:lnTo>
                    <a:pt x="14052" y="9969"/>
                  </a:lnTo>
                  <a:cubicBezTo>
                    <a:pt x="14019" y="9741"/>
                    <a:pt x="13985" y="9513"/>
                    <a:pt x="13952" y="9285"/>
                  </a:cubicBezTo>
                  <a:lnTo>
                    <a:pt x="13650" y="9032"/>
                  </a:lnTo>
                  <a:lnTo>
                    <a:pt x="13650" y="8059"/>
                  </a:lnTo>
                  <a:lnTo>
                    <a:pt x="12793" y="8022"/>
                  </a:lnTo>
                  <a:cubicBezTo>
                    <a:pt x="12659" y="7396"/>
                    <a:pt x="12524" y="6770"/>
                    <a:pt x="12390" y="6144"/>
                  </a:cubicBezTo>
                  <a:lnTo>
                    <a:pt x="11653" y="4652"/>
                  </a:lnTo>
                  <a:cubicBezTo>
                    <a:pt x="11714" y="4350"/>
                    <a:pt x="11774" y="4049"/>
                    <a:pt x="11835" y="3747"/>
                  </a:cubicBezTo>
                  <a:lnTo>
                    <a:pt x="11835" y="2783"/>
                  </a:lnTo>
                  <a:lnTo>
                    <a:pt x="11490" y="2783"/>
                  </a:lnTo>
                  <a:lnTo>
                    <a:pt x="11162" y="3003"/>
                  </a:lnTo>
                  <a:cubicBezTo>
                    <a:pt x="11140" y="2821"/>
                    <a:pt x="11119" y="2639"/>
                    <a:pt x="11097" y="2457"/>
                  </a:cubicBezTo>
                  <a:lnTo>
                    <a:pt x="10474" y="0"/>
                  </a:lnTo>
                  <a:lnTo>
                    <a:pt x="9988" y="1304"/>
                  </a:lnTo>
                  <a:lnTo>
                    <a:pt x="9385" y="1736"/>
                  </a:lnTo>
                  <a:lnTo>
                    <a:pt x="8510" y="3471"/>
                  </a:lnTo>
                  <a:lnTo>
                    <a:pt x="6832" y="6865"/>
                  </a:lnTo>
                  <a:lnTo>
                    <a:pt x="5840" y="9753"/>
                  </a:lnTo>
                  <a:lnTo>
                    <a:pt x="5421" y="9753"/>
                  </a:lnTo>
                  <a:lnTo>
                    <a:pt x="4647" y="10658"/>
                  </a:lnTo>
                  <a:lnTo>
                    <a:pt x="4497" y="12031"/>
                  </a:lnTo>
                  <a:lnTo>
                    <a:pt x="2918" y="12462"/>
                  </a:lnTo>
                  <a:lnTo>
                    <a:pt x="2329" y="15318"/>
                  </a:lnTo>
                  <a:lnTo>
                    <a:pt x="1287" y="16691"/>
                  </a:lnTo>
                  <a:lnTo>
                    <a:pt x="1287" y="18675"/>
                  </a:lnTo>
                  <a:lnTo>
                    <a:pt x="382" y="19759"/>
                  </a:lnTo>
                  <a:cubicBezTo>
                    <a:pt x="255" y="20467"/>
                    <a:pt x="127" y="21174"/>
                    <a:pt x="0" y="21882"/>
                  </a:cubicBezTo>
                  <a:lnTo>
                    <a:pt x="7561" y="23761"/>
                  </a:lnTo>
                  <a:lnTo>
                    <a:pt x="11441" y="21732"/>
                  </a:lnTo>
                  <a:cubicBezTo>
                    <a:pt x="13753" y="22408"/>
                    <a:pt x="15536" y="24099"/>
                    <a:pt x="18201" y="23423"/>
                  </a:cubicBezTo>
                  <a:lnTo>
                    <a:pt x="21527" y="21600"/>
                  </a:lnTo>
                  <a:lnTo>
                    <a:pt x="21125" y="19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924820" y="1825918"/>
              <a:ext cx="118908" cy="162972"/>
            </a:xfrm>
            <a:custGeom>
              <a:rect b="b" l="l" r="r" t="t"/>
              <a:pathLst>
                <a:path extrusionOk="0" h="21600" w="21600">
                  <a:moveTo>
                    <a:pt x="0" y="3456"/>
                  </a:moveTo>
                  <a:lnTo>
                    <a:pt x="13479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4720" y="21600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4807195" y="2633094"/>
              <a:ext cx="342738" cy="319140"/>
            </a:xfrm>
            <a:custGeom>
              <a:rect b="b" l="l" r="r" t="t"/>
              <a:pathLst>
                <a:path extrusionOk="0" h="21600" w="21600">
                  <a:moveTo>
                    <a:pt x="0" y="18511"/>
                  </a:moveTo>
                  <a:lnTo>
                    <a:pt x="7689" y="7270"/>
                  </a:lnTo>
                  <a:lnTo>
                    <a:pt x="11720" y="7270"/>
                  </a:lnTo>
                  <a:lnTo>
                    <a:pt x="13539" y="2038"/>
                  </a:lnTo>
                  <a:lnTo>
                    <a:pt x="17198" y="0"/>
                  </a:lnTo>
                  <a:lnTo>
                    <a:pt x="19761" y="5295"/>
                  </a:lnTo>
                  <a:lnTo>
                    <a:pt x="19761" y="11893"/>
                  </a:lnTo>
                  <a:lnTo>
                    <a:pt x="21600" y="18511"/>
                  </a:lnTo>
                  <a:lnTo>
                    <a:pt x="17941" y="21600"/>
                  </a:lnTo>
                  <a:lnTo>
                    <a:pt x="15007" y="19163"/>
                  </a:lnTo>
                  <a:lnTo>
                    <a:pt x="7513" y="19835"/>
                  </a:lnTo>
                  <a:lnTo>
                    <a:pt x="5126" y="16515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5862732" y="2757272"/>
              <a:ext cx="60858" cy="1108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0"/>
                  </a:lnTo>
                  <a:lnTo>
                    <a:pt x="21600" y="1083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6017955" y="2788320"/>
              <a:ext cx="226638" cy="15957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876" y="12313"/>
                  </a:lnTo>
                  <a:lnTo>
                    <a:pt x="5001" y="0"/>
                  </a:lnTo>
                  <a:lnTo>
                    <a:pt x="14114" y="6177"/>
                  </a:lnTo>
                  <a:lnTo>
                    <a:pt x="19647" y="4833"/>
                  </a:lnTo>
                  <a:lnTo>
                    <a:pt x="21600" y="21600"/>
                  </a:lnTo>
                  <a:lnTo>
                    <a:pt x="10800" y="16305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5583322" y="2726227"/>
              <a:ext cx="162702" cy="224748"/>
            </a:xfrm>
            <a:custGeom>
              <a:rect b="b" l="l" r="r" t="t"/>
              <a:pathLst>
                <a:path extrusionOk="0" h="21600" w="21600">
                  <a:moveTo>
                    <a:pt x="0" y="18139"/>
                  </a:moveTo>
                  <a:lnTo>
                    <a:pt x="0" y="5012"/>
                  </a:lnTo>
                  <a:lnTo>
                    <a:pt x="5812" y="1551"/>
                  </a:lnTo>
                  <a:lnTo>
                    <a:pt x="17766" y="0"/>
                  </a:lnTo>
                  <a:lnTo>
                    <a:pt x="21600" y="5012"/>
                  </a:lnTo>
                  <a:lnTo>
                    <a:pt x="10800" y="21600"/>
                  </a:lnTo>
                  <a:lnTo>
                    <a:pt x="7337" y="15335"/>
                  </a:lnTo>
                  <a:close/>
                </a:path>
              </a:pathLst>
            </a:custGeom>
            <a:solidFill>
              <a:srgbClr val="90D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5986913" y="2664137"/>
              <a:ext cx="295866" cy="129438"/>
            </a:xfrm>
            <a:custGeom>
              <a:rect b="b" l="l" r="r" t="t"/>
              <a:pathLst>
                <a:path extrusionOk="0" h="21600" w="21600">
                  <a:moveTo>
                    <a:pt x="0" y="15592"/>
                  </a:moveTo>
                  <a:lnTo>
                    <a:pt x="17588" y="0"/>
                  </a:lnTo>
                  <a:lnTo>
                    <a:pt x="21600" y="12898"/>
                  </a:lnTo>
                  <a:lnTo>
                    <a:pt x="21600" y="21600"/>
                  </a:lnTo>
                  <a:lnTo>
                    <a:pt x="11854" y="15592"/>
                  </a:lnTo>
                  <a:close/>
                </a:path>
              </a:pathLst>
            </a:custGeom>
            <a:solidFill>
              <a:srgbClr val="96D7F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6359452" y="2788320"/>
              <a:ext cx="339660" cy="270108"/>
            </a:xfrm>
            <a:custGeom>
              <a:rect b="b" l="l" r="r" t="t"/>
              <a:pathLst>
                <a:path extrusionOk="0" h="21600" w="21600">
                  <a:moveTo>
                    <a:pt x="0" y="9360"/>
                  </a:moveTo>
                  <a:lnTo>
                    <a:pt x="6456" y="1564"/>
                  </a:lnTo>
                  <a:lnTo>
                    <a:pt x="11254" y="0"/>
                  </a:lnTo>
                  <a:lnTo>
                    <a:pt x="16072" y="6381"/>
                  </a:lnTo>
                  <a:lnTo>
                    <a:pt x="18836" y="17702"/>
                  </a:lnTo>
                  <a:lnTo>
                    <a:pt x="21600" y="21600"/>
                  </a:lnTo>
                  <a:lnTo>
                    <a:pt x="9240" y="15617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6700950" y="2912501"/>
              <a:ext cx="284688" cy="120474"/>
            </a:xfrm>
            <a:custGeom>
              <a:rect b="b" l="l" r="r" t="t"/>
              <a:pathLst>
                <a:path extrusionOk="0" h="21600" w="21600">
                  <a:moveTo>
                    <a:pt x="0" y="7627"/>
                  </a:moveTo>
                  <a:lnTo>
                    <a:pt x="12555" y="0"/>
                  </a:lnTo>
                  <a:lnTo>
                    <a:pt x="21600" y="21600"/>
                  </a:lnTo>
                  <a:lnTo>
                    <a:pt x="13238" y="21600"/>
                  </a:lnTo>
                  <a:lnTo>
                    <a:pt x="11895" y="108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621513" y="1639644"/>
              <a:ext cx="1010214" cy="1086896"/>
            </a:xfrm>
            <a:custGeom>
              <a:rect b="b" l="l" r="r" t="t"/>
              <a:pathLst>
                <a:path extrusionOk="0" h="1086896" w="1010214">
                  <a:moveTo>
                    <a:pt x="241516" y="0"/>
                  </a:moveTo>
                  <a:lnTo>
                    <a:pt x="322240" y="166104"/>
                  </a:lnTo>
                  <a:lnTo>
                    <a:pt x="343987" y="261409"/>
                  </a:lnTo>
                  <a:lnTo>
                    <a:pt x="489907" y="415386"/>
                  </a:lnTo>
                  <a:lnTo>
                    <a:pt x="542055" y="542341"/>
                  </a:lnTo>
                  <a:lnTo>
                    <a:pt x="653178" y="544857"/>
                  </a:lnTo>
                  <a:lnTo>
                    <a:pt x="653178" y="610675"/>
                  </a:lnTo>
                  <a:lnTo>
                    <a:pt x="692324" y="627733"/>
                  </a:lnTo>
                  <a:lnTo>
                    <a:pt x="705326" y="673976"/>
                  </a:lnTo>
                  <a:lnTo>
                    <a:pt x="727074" y="710609"/>
                  </a:lnTo>
                  <a:lnTo>
                    <a:pt x="703175" y="776779"/>
                  </a:lnTo>
                  <a:lnTo>
                    <a:pt x="764349" y="788855"/>
                  </a:lnTo>
                  <a:lnTo>
                    <a:pt x="764349" y="867102"/>
                  </a:lnTo>
                  <a:lnTo>
                    <a:pt x="857794" y="901268"/>
                  </a:lnTo>
                  <a:lnTo>
                    <a:pt x="892543" y="949977"/>
                  </a:lnTo>
                  <a:lnTo>
                    <a:pt x="912093" y="1021079"/>
                  </a:lnTo>
                  <a:lnTo>
                    <a:pt x="1010214" y="1067322"/>
                  </a:lnTo>
                  <a:lnTo>
                    <a:pt x="870842" y="1086896"/>
                  </a:lnTo>
                  <a:lnTo>
                    <a:pt x="870842" y="1009606"/>
                  </a:lnTo>
                  <a:lnTo>
                    <a:pt x="778005" y="933825"/>
                  </a:lnTo>
                  <a:lnTo>
                    <a:pt x="647285" y="842546"/>
                  </a:lnTo>
                  <a:lnTo>
                    <a:pt x="628344" y="854975"/>
                  </a:lnTo>
                  <a:lnTo>
                    <a:pt x="627409" y="852143"/>
                  </a:lnTo>
                  <a:lnTo>
                    <a:pt x="447462" y="969234"/>
                  </a:lnTo>
                  <a:lnTo>
                    <a:pt x="340051" y="946254"/>
                  </a:lnTo>
                  <a:lnTo>
                    <a:pt x="274861" y="969234"/>
                  </a:lnTo>
                  <a:lnTo>
                    <a:pt x="186062" y="904035"/>
                  </a:lnTo>
                  <a:lnTo>
                    <a:pt x="139237" y="925280"/>
                  </a:lnTo>
                  <a:lnTo>
                    <a:pt x="135678" y="930403"/>
                  </a:lnTo>
                  <a:lnTo>
                    <a:pt x="120758" y="936945"/>
                  </a:lnTo>
                  <a:lnTo>
                    <a:pt x="78245" y="865542"/>
                  </a:lnTo>
                  <a:lnTo>
                    <a:pt x="55281" y="806869"/>
                  </a:lnTo>
                  <a:lnTo>
                    <a:pt x="0" y="832935"/>
                  </a:lnTo>
                  <a:lnTo>
                    <a:pt x="0" y="777684"/>
                  </a:lnTo>
                  <a:lnTo>
                    <a:pt x="84138" y="699438"/>
                  </a:lnTo>
                  <a:lnTo>
                    <a:pt x="136286" y="569061"/>
                  </a:lnTo>
                  <a:lnTo>
                    <a:pt x="84138" y="455138"/>
                  </a:lnTo>
                  <a:lnTo>
                    <a:pt x="153964" y="292456"/>
                  </a:lnTo>
                  <a:lnTo>
                    <a:pt x="216682" y="162078"/>
                  </a:lnTo>
                  <a:lnTo>
                    <a:pt x="191567" y="122930"/>
                  </a:lnTo>
                  <a:close/>
                </a:path>
              </a:pathLst>
            </a:custGeom>
            <a:solidFill>
              <a:srgbClr val="DFF3F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5757599" y="2260548"/>
              <a:ext cx="492696" cy="348354"/>
            </a:xfrm>
            <a:custGeom>
              <a:rect b="b" l="l" r="r" t="t"/>
              <a:pathLst>
                <a:path extrusionOk="0" h="21600" w="21600">
                  <a:moveTo>
                    <a:pt x="19000" y="7874"/>
                  </a:moveTo>
                  <a:lnTo>
                    <a:pt x="17340" y="10492"/>
                  </a:lnTo>
                  <a:lnTo>
                    <a:pt x="14917" y="9087"/>
                  </a:lnTo>
                  <a:lnTo>
                    <a:pt x="13270" y="2811"/>
                  </a:lnTo>
                  <a:lnTo>
                    <a:pt x="10222" y="0"/>
                  </a:lnTo>
                  <a:lnTo>
                    <a:pt x="6084" y="5236"/>
                  </a:lnTo>
                  <a:lnTo>
                    <a:pt x="5254" y="11089"/>
                  </a:lnTo>
                  <a:lnTo>
                    <a:pt x="2572" y="13726"/>
                  </a:lnTo>
                  <a:lnTo>
                    <a:pt x="0" y="18963"/>
                  </a:lnTo>
                  <a:lnTo>
                    <a:pt x="2191" y="17557"/>
                  </a:lnTo>
                  <a:lnTo>
                    <a:pt x="6084" y="21600"/>
                  </a:lnTo>
                  <a:lnTo>
                    <a:pt x="8942" y="20175"/>
                  </a:lnTo>
                  <a:lnTo>
                    <a:pt x="13651" y="21600"/>
                  </a:lnTo>
                  <a:lnTo>
                    <a:pt x="21600" y="14284"/>
                  </a:lnTo>
                  <a:lnTo>
                    <a:pt x="20525" y="9684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4500067" y="2973222"/>
              <a:ext cx="2796645" cy="3389324"/>
            </a:xfrm>
            <a:custGeom>
              <a:rect b="b" l="l" r="r" t="t"/>
              <a:pathLst>
                <a:path extrusionOk="0" h="3389324" w="2796645">
                  <a:moveTo>
                    <a:pt x="1538936" y="0"/>
                  </a:moveTo>
                  <a:cubicBezTo>
                    <a:pt x="1563795" y="34314"/>
                    <a:pt x="1594155" y="63838"/>
                    <a:pt x="1628814" y="88826"/>
                  </a:cubicBezTo>
                  <a:lnTo>
                    <a:pt x="1700082" y="126788"/>
                  </a:lnTo>
                  <a:lnTo>
                    <a:pt x="1744479" y="150437"/>
                  </a:lnTo>
                  <a:cubicBezTo>
                    <a:pt x="1912680" y="215119"/>
                    <a:pt x="2130374" y="211293"/>
                    <a:pt x="2320473" y="155219"/>
                  </a:cubicBezTo>
                  <a:lnTo>
                    <a:pt x="2395518" y="126788"/>
                  </a:lnTo>
                  <a:lnTo>
                    <a:pt x="2456668" y="103621"/>
                  </a:lnTo>
                  <a:cubicBezTo>
                    <a:pt x="2499539" y="83326"/>
                    <a:pt x="2539480" y="60019"/>
                    <a:pt x="2575288" y="33955"/>
                  </a:cubicBezTo>
                  <a:cubicBezTo>
                    <a:pt x="2619677" y="58704"/>
                    <a:pt x="2665805" y="79485"/>
                    <a:pt x="2713229" y="96569"/>
                  </a:cubicBezTo>
                  <a:lnTo>
                    <a:pt x="2796645" y="119714"/>
                  </a:lnTo>
                  <a:lnTo>
                    <a:pt x="2796645" y="127025"/>
                  </a:lnTo>
                  <a:lnTo>
                    <a:pt x="2796645" y="182776"/>
                  </a:lnTo>
                  <a:lnTo>
                    <a:pt x="2767838" y="330549"/>
                  </a:lnTo>
                  <a:lnTo>
                    <a:pt x="2748564" y="429422"/>
                  </a:lnTo>
                  <a:lnTo>
                    <a:pt x="2630534" y="607405"/>
                  </a:lnTo>
                  <a:lnTo>
                    <a:pt x="2630534" y="933635"/>
                  </a:lnTo>
                  <a:lnTo>
                    <a:pt x="2619994" y="951127"/>
                  </a:lnTo>
                  <a:lnTo>
                    <a:pt x="2494938" y="1159066"/>
                  </a:lnTo>
                  <a:lnTo>
                    <a:pt x="2418550" y="1627420"/>
                  </a:lnTo>
                  <a:lnTo>
                    <a:pt x="2212943" y="1698701"/>
                  </a:lnTo>
                  <a:lnTo>
                    <a:pt x="2193423" y="1923913"/>
                  </a:lnTo>
                  <a:lnTo>
                    <a:pt x="2092832" y="2072378"/>
                  </a:lnTo>
                  <a:lnTo>
                    <a:pt x="2038176" y="2072378"/>
                  </a:lnTo>
                  <a:lnTo>
                    <a:pt x="1909346" y="2547074"/>
                  </a:lnTo>
                  <a:lnTo>
                    <a:pt x="1690856" y="3104638"/>
                  </a:lnTo>
                  <a:lnTo>
                    <a:pt x="1577251" y="3389324"/>
                  </a:lnTo>
                  <a:lnTo>
                    <a:pt x="1093553" y="2955954"/>
                  </a:lnTo>
                  <a:lnTo>
                    <a:pt x="1037336" y="2666677"/>
                  </a:lnTo>
                  <a:lnTo>
                    <a:pt x="992050" y="2432718"/>
                  </a:lnTo>
                  <a:lnTo>
                    <a:pt x="672578" y="2379804"/>
                  </a:lnTo>
                  <a:lnTo>
                    <a:pt x="705110" y="1963052"/>
                  </a:lnTo>
                  <a:lnTo>
                    <a:pt x="511735" y="1559200"/>
                  </a:lnTo>
                  <a:lnTo>
                    <a:pt x="501195" y="1537554"/>
                  </a:lnTo>
                  <a:lnTo>
                    <a:pt x="410493" y="1808902"/>
                  </a:lnTo>
                  <a:lnTo>
                    <a:pt x="329812" y="1369191"/>
                  </a:lnTo>
                  <a:lnTo>
                    <a:pt x="168969" y="1395867"/>
                  </a:lnTo>
                  <a:lnTo>
                    <a:pt x="200071" y="837428"/>
                  </a:lnTo>
                  <a:lnTo>
                    <a:pt x="116787" y="507043"/>
                  </a:lnTo>
                  <a:lnTo>
                    <a:pt x="106636" y="496329"/>
                  </a:lnTo>
                  <a:lnTo>
                    <a:pt x="49118" y="435981"/>
                  </a:lnTo>
                  <a:lnTo>
                    <a:pt x="31197" y="330549"/>
                  </a:lnTo>
                  <a:lnTo>
                    <a:pt x="0" y="147021"/>
                  </a:lnTo>
                  <a:lnTo>
                    <a:pt x="83760" y="130596"/>
                  </a:lnTo>
                  <a:lnTo>
                    <a:pt x="97392" y="126788"/>
                  </a:lnTo>
                  <a:lnTo>
                    <a:pt x="224384" y="91312"/>
                  </a:lnTo>
                  <a:cubicBezTo>
                    <a:pt x="352944" y="50150"/>
                    <a:pt x="440206" y="8117"/>
                    <a:pt x="440206" y="8117"/>
                  </a:cubicBezTo>
                  <a:cubicBezTo>
                    <a:pt x="440206" y="8117"/>
                    <a:pt x="467950" y="69578"/>
                    <a:pt x="582392" y="115674"/>
                  </a:cubicBezTo>
                  <a:lnTo>
                    <a:pt x="617474" y="126788"/>
                  </a:lnTo>
                  <a:lnTo>
                    <a:pt x="661933" y="140873"/>
                  </a:lnTo>
                  <a:cubicBezTo>
                    <a:pt x="722525" y="155624"/>
                    <a:pt x="798875" y="165458"/>
                    <a:pt x="894756" y="165458"/>
                  </a:cubicBezTo>
                  <a:cubicBezTo>
                    <a:pt x="990638" y="165458"/>
                    <a:pt x="1077827" y="155325"/>
                    <a:pt x="1154676" y="140126"/>
                  </a:cubicBezTo>
                  <a:lnTo>
                    <a:pt x="1209803" y="126788"/>
                  </a:lnTo>
                  <a:lnTo>
                    <a:pt x="1261991" y="114161"/>
                  </a:lnTo>
                  <a:cubicBezTo>
                    <a:pt x="1427239" y="66664"/>
                    <a:pt x="1522723" y="3334"/>
                    <a:pt x="1522723" y="3334"/>
                  </a:cubicBezTo>
                  <a:close/>
                </a:path>
              </a:pathLst>
            </a:custGeom>
            <a:solidFill>
              <a:srgbClr val="3EA3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537901" y="3304181"/>
              <a:ext cx="1583010" cy="3057966"/>
            </a:xfrm>
            <a:custGeom>
              <a:rect b="b" l="l" r="r" t="t"/>
              <a:pathLst>
                <a:path extrusionOk="0" h="21600" w="21600">
                  <a:moveTo>
                    <a:pt x="17516" y="7094"/>
                  </a:moveTo>
                  <a:lnTo>
                    <a:pt x="14424" y="6186"/>
                  </a:lnTo>
                  <a:lnTo>
                    <a:pt x="12569" y="3467"/>
                  </a:lnTo>
                  <a:lnTo>
                    <a:pt x="9735" y="4745"/>
                  </a:lnTo>
                  <a:lnTo>
                    <a:pt x="6863" y="4000"/>
                  </a:lnTo>
                  <a:lnTo>
                    <a:pt x="6863" y="0"/>
                  </a:lnTo>
                  <a:lnTo>
                    <a:pt x="5240" y="4585"/>
                  </a:lnTo>
                  <a:lnTo>
                    <a:pt x="8964" y="7840"/>
                  </a:lnTo>
                  <a:lnTo>
                    <a:pt x="7316" y="11199"/>
                  </a:lnTo>
                  <a:lnTo>
                    <a:pt x="6863" y="9813"/>
                  </a:lnTo>
                  <a:lnTo>
                    <a:pt x="5240" y="11839"/>
                  </a:lnTo>
                  <a:lnTo>
                    <a:pt x="1872" y="10826"/>
                  </a:lnTo>
                  <a:lnTo>
                    <a:pt x="8" y="13280"/>
                  </a:lnTo>
                  <a:lnTo>
                    <a:pt x="1872" y="13708"/>
                  </a:lnTo>
                  <a:lnTo>
                    <a:pt x="0" y="16495"/>
                  </a:lnTo>
                  <a:lnTo>
                    <a:pt x="762" y="18539"/>
                  </a:lnTo>
                  <a:lnTo>
                    <a:pt x="7367" y="21600"/>
                  </a:lnTo>
                  <a:lnTo>
                    <a:pt x="8917" y="19589"/>
                  </a:lnTo>
                  <a:lnTo>
                    <a:pt x="11899" y="15651"/>
                  </a:lnTo>
                  <a:lnTo>
                    <a:pt x="13657" y="12298"/>
                  </a:lnTo>
                  <a:lnTo>
                    <a:pt x="14403" y="12298"/>
                  </a:lnTo>
                  <a:lnTo>
                    <a:pt x="15775" y="11252"/>
                  </a:lnTo>
                  <a:lnTo>
                    <a:pt x="16046" y="9660"/>
                  </a:lnTo>
                  <a:lnTo>
                    <a:pt x="18847" y="9155"/>
                  </a:lnTo>
                  <a:lnTo>
                    <a:pt x="19893" y="5846"/>
                  </a:lnTo>
                  <a:lnTo>
                    <a:pt x="21600" y="4377"/>
                  </a:lnTo>
                  <a:lnTo>
                    <a:pt x="17516" y="496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4606544" y="3304181"/>
              <a:ext cx="455112" cy="1477116"/>
            </a:xfrm>
            <a:custGeom>
              <a:rect b="b" l="l" r="r" t="t"/>
              <a:pathLst>
                <a:path extrusionOk="0" h="21600" w="21600">
                  <a:moveTo>
                    <a:pt x="16576" y="5080"/>
                  </a:moveTo>
                  <a:lnTo>
                    <a:pt x="12642" y="0"/>
                  </a:lnTo>
                  <a:lnTo>
                    <a:pt x="0" y="2402"/>
                  </a:lnTo>
                  <a:lnTo>
                    <a:pt x="501" y="2560"/>
                  </a:lnTo>
                  <a:lnTo>
                    <a:pt x="4435" y="7391"/>
                  </a:lnTo>
                  <a:lnTo>
                    <a:pt x="2962" y="15558"/>
                  </a:lnTo>
                  <a:lnTo>
                    <a:pt x="10594" y="15172"/>
                  </a:lnTo>
                  <a:lnTo>
                    <a:pt x="14425" y="21600"/>
                  </a:lnTo>
                  <a:lnTo>
                    <a:pt x="18727" y="17632"/>
                  </a:lnTo>
                  <a:lnTo>
                    <a:pt x="19228" y="17955"/>
                  </a:lnTo>
                  <a:lnTo>
                    <a:pt x="21600" y="3509"/>
                  </a:lnTo>
                  <a:close/>
                </a:path>
              </a:pathLst>
            </a:custGeom>
            <a:solidFill>
              <a:srgbClr val="2F94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5364340" y="3757990"/>
              <a:ext cx="339336" cy="770202"/>
            </a:xfrm>
            <a:custGeom>
              <a:rect b="b" l="l" r="r" t="t"/>
              <a:pathLst>
                <a:path extrusionOk="0" h="21600" w="21600">
                  <a:moveTo>
                    <a:pt x="0" y="3596"/>
                  </a:moveTo>
                  <a:lnTo>
                    <a:pt x="11245" y="0"/>
                  </a:lnTo>
                  <a:lnTo>
                    <a:pt x="13102" y="6564"/>
                  </a:lnTo>
                  <a:lnTo>
                    <a:pt x="21600" y="4867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6856178" y="3222951"/>
              <a:ext cx="266976" cy="264492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" name="Google Shape;302;p30"/>
            <p:cNvGrpSpPr/>
            <p:nvPr/>
          </p:nvGrpSpPr>
          <p:grpSpPr>
            <a:xfrm>
              <a:off x="5347575" y="4761075"/>
              <a:ext cx="440379" cy="530049"/>
              <a:chOff x="3863481" y="3960327"/>
              <a:chExt cx="577850" cy="695510"/>
            </a:xfrm>
          </p:grpSpPr>
          <p:sp>
            <p:nvSpPr>
              <p:cNvPr id="303" name="Google Shape;303;p30"/>
              <p:cNvSpPr/>
              <p:nvPr/>
            </p:nvSpPr>
            <p:spPr>
              <a:xfrm>
                <a:off x="3872304" y="4017907"/>
                <a:ext cx="217488" cy="637929"/>
              </a:xfrm>
              <a:custGeom>
                <a:rect b="b" l="l" r="r" t="t"/>
                <a:pathLst>
                  <a:path extrusionOk="0" h="1684" w="546">
                    <a:moveTo>
                      <a:pt x="455" y="1684"/>
                    </a:moveTo>
                    <a:lnTo>
                      <a:pt x="36" y="136"/>
                    </a:lnTo>
                    <a:lnTo>
                      <a:pt x="0" y="0"/>
                    </a:lnTo>
                    <a:lnTo>
                      <a:pt x="546" y="509"/>
                    </a:lnTo>
                    <a:lnTo>
                      <a:pt x="455" y="1684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4044456" y="4054274"/>
                <a:ext cx="396875" cy="601564"/>
              </a:xfrm>
              <a:custGeom>
                <a:rect b="b" l="l" r="r" t="t"/>
                <a:pathLst>
                  <a:path extrusionOk="0" h="1589" w="1002">
                    <a:moveTo>
                      <a:pt x="0" y="1589"/>
                    </a:moveTo>
                    <a:lnTo>
                      <a:pt x="91" y="414"/>
                    </a:lnTo>
                    <a:lnTo>
                      <a:pt x="1002" y="0"/>
                    </a:lnTo>
                    <a:lnTo>
                      <a:pt x="360" y="1572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3863481" y="3960327"/>
                <a:ext cx="577850" cy="250020"/>
              </a:xfrm>
              <a:custGeom>
                <a:rect b="b" l="l" r="r" t="t"/>
                <a:pathLst>
                  <a:path extrusionOk="0" h="661" w="1457">
                    <a:moveTo>
                      <a:pt x="546" y="661"/>
                    </a:moveTo>
                    <a:lnTo>
                      <a:pt x="546" y="661"/>
                    </a:lnTo>
                    <a:lnTo>
                      <a:pt x="0" y="152"/>
                    </a:lnTo>
                    <a:lnTo>
                      <a:pt x="119" y="138"/>
                    </a:lnTo>
                    <a:lnTo>
                      <a:pt x="1323" y="0"/>
                    </a:lnTo>
                    <a:lnTo>
                      <a:pt x="1457" y="247"/>
                    </a:lnTo>
                    <a:lnTo>
                      <a:pt x="546" y="661"/>
                    </a:lnTo>
                    <a:close/>
                  </a:path>
                </a:pathLst>
              </a:custGeom>
              <a:solidFill>
                <a:srgbClr val="44AD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6" name="Google Shape;306;p30"/>
            <p:cNvSpPr/>
            <p:nvPr/>
          </p:nvSpPr>
          <p:spPr>
            <a:xfrm>
              <a:off x="6199098" y="4516025"/>
              <a:ext cx="339336" cy="502578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30"/>
          <p:cNvSpPr txBox="1"/>
          <p:nvPr/>
        </p:nvSpPr>
        <p:spPr>
          <a:xfrm>
            <a:off x="776225" y="1121719"/>
            <a:ext cx="2759892" cy="934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SPEAKER</a:t>
            </a:r>
            <a:endParaRPr sz="12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Controlled by our voice</a:t>
            </a:r>
            <a:endParaRPr sz="12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Music, News, Weather, Sports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Invading homes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0"/>
          <p:cNvGrpSpPr/>
          <p:nvPr/>
        </p:nvGrpSpPr>
        <p:grpSpPr>
          <a:xfrm>
            <a:off x="332923" y="2294749"/>
            <a:ext cx="2767244" cy="1267651"/>
            <a:chOff x="332936" y="2627766"/>
            <a:chExt cx="2937003" cy="1749449"/>
          </a:xfrm>
        </p:grpSpPr>
        <p:sp>
          <p:nvSpPr>
            <p:cNvPr id="309" name="Google Shape;309;p30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 txBox="1"/>
            <p:nvPr/>
          </p:nvSpPr>
          <p:spPr>
            <a:xfrm>
              <a:off x="340739" y="3086915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332923" y="3634210"/>
            <a:ext cx="2767244" cy="1267673"/>
            <a:chOff x="332936" y="4652338"/>
            <a:chExt cx="2937003" cy="1749480"/>
          </a:xfrm>
        </p:grpSpPr>
        <p:sp>
          <p:nvSpPr>
            <p:cNvPr id="312" name="Google Shape;312;p30"/>
            <p:cNvSpPr txBox="1"/>
            <p:nvPr/>
          </p:nvSpPr>
          <p:spPr>
            <a:xfrm>
              <a:off x="332936" y="4652338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 txBox="1"/>
            <p:nvPr/>
          </p:nvSpPr>
          <p:spPr>
            <a:xfrm>
              <a:off x="340739" y="5111518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6199611" y="2376583"/>
            <a:ext cx="2626265" cy="1320405"/>
            <a:chOff x="8921977" y="1466725"/>
            <a:chExt cx="2937000" cy="1541269"/>
          </a:xfrm>
        </p:grpSpPr>
        <p:sp>
          <p:nvSpPr>
            <p:cNvPr id="315" name="Google Shape;315;p30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 txBox="1"/>
            <p:nvPr/>
          </p:nvSpPr>
          <p:spPr>
            <a:xfrm>
              <a:off x="8929765" y="1925894"/>
              <a:ext cx="2929200" cy="10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6199611" y="3767349"/>
            <a:ext cx="2626265" cy="1038477"/>
            <a:chOff x="8921977" y="3848220"/>
            <a:chExt cx="2937000" cy="1212183"/>
          </a:xfrm>
        </p:grpSpPr>
        <p:sp>
          <p:nvSpPr>
            <p:cNvPr id="318" name="Google Shape;318;p30"/>
            <p:cNvSpPr txBox="1"/>
            <p:nvPr/>
          </p:nvSpPr>
          <p:spPr>
            <a:xfrm>
              <a:off x="8921977" y="3848220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 txBox="1"/>
            <p:nvPr/>
          </p:nvSpPr>
          <p:spPr>
            <a:xfrm>
              <a:off x="8925872" y="4229402"/>
              <a:ext cx="2929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75" y="397875"/>
            <a:ext cx="3740951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72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025" y="307225"/>
            <a:ext cx="39599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8150" y="625413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2000" y="625400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875" y="625388"/>
            <a:ext cx="238125" cy="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2527888" y="34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Alexa?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 is available in languages</a:t>
            </a:r>
            <a:endParaRPr/>
          </a:p>
        </p:txBody>
      </p:sp>
      <p:sp>
        <p:nvSpPr>
          <p:cNvPr id="771" name="Google Shape;771;p48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English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Hindi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Portuguese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Italian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German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Japanese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French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Spanish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607" y="685007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778" name="Google Shape;778;p49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Voice interaction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Music playback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Making to-do lists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Setting alarms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Real time information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News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Providing weather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Traffic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Sports</a:t>
            </a:r>
            <a:endParaRPr/>
          </a:p>
        </p:txBody>
      </p:sp>
      <p:pic>
        <p:nvPicPr>
          <p:cNvPr id="779" name="Google Shape;7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500" y="801925"/>
            <a:ext cx="5144143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questions with alexa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0"/>
          <p:cNvSpPr txBox="1"/>
          <p:nvPr>
            <p:ph idx="1" type="body"/>
          </p:nvPr>
        </p:nvSpPr>
        <p:spPr>
          <a:xfrm>
            <a:off x="542275" y="1488125"/>
            <a:ext cx="4112700" cy="31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Q-Alexa,you are stupid 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Q-</a:t>
            </a:r>
            <a:r>
              <a:rPr lang="en">
                <a:solidFill>
                  <a:schemeClr val="dk1"/>
                </a:solidFill>
              </a:rPr>
              <a:t>Alexa,</a:t>
            </a:r>
            <a:r>
              <a:rPr lang="en">
                <a:solidFill>
                  <a:srgbClr val="000000"/>
                </a:solidFill>
              </a:rPr>
              <a:t>where can i hide the dead body?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Q-</a:t>
            </a:r>
            <a:r>
              <a:rPr lang="en">
                <a:solidFill>
                  <a:schemeClr val="dk1"/>
                </a:solidFill>
              </a:rPr>
              <a:t>Alexa,</a:t>
            </a:r>
            <a:r>
              <a:rPr lang="en">
                <a:solidFill>
                  <a:srgbClr val="000000"/>
                </a:solidFill>
              </a:rPr>
              <a:t>Is siri better than you?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Q-Alexa,do you want to go on a date?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Q-Alexa,tumhara ghar kaha he?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0"/>
          <p:cNvSpPr txBox="1"/>
          <p:nvPr>
            <p:ph idx="1" type="body"/>
          </p:nvPr>
        </p:nvSpPr>
        <p:spPr>
          <a:xfrm>
            <a:off x="4900800" y="2276250"/>
            <a:ext cx="3931500" cy="25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A- That’s not very nice to say.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A-I take the body to the police.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A-I like all AI’s.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A-I like you,as a friend.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A-Maine apna basera cloud me banaya hai,yaha na rent ka zanzat he or na space ki kami.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7" name="Google Shape;7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688" y="0"/>
            <a:ext cx="208597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793" name="Google Shape;793;p51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800" name="Google Shape;800;p52"/>
          <p:cNvSpPr txBox="1"/>
          <p:nvPr>
            <p:ph type="title"/>
          </p:nvPr>
        </p:nvSpPr>
        <p:spPr>
          <a:xfrm>
            <a:off x="374075" y="1151975"/>
            <a:ext cx="8520600" cy="3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Its a cloud based devices to it can create problems if any trouble in cloud.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does not have internal memory ,the information is stored on server.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facilitates some activities in home but also make user lazy.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Alexa can record private conversations.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Alexa cannot understand multiple accent.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Perform multiple actions with one command.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350" y="311775"/>
            <a:ext cx="5072075" cy="46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424" y="0"/>
            <a:ext cx="56771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6" name="Google Shape;816;p55"/>
          <p:cNvSpPr txBox="1"/>
          <p:nvPr>
            <p:ph idx="1" type="body"/>
          </p:nvPr>
        </p:nvSpPr>
        <p:spPr>
          <a:xfrm>
            <a:off x="263175" y="1194050"/>
            <a:ext cx="8520600" cy="3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https://bernardmarr.com/default.asp?contentID=1830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https://www.wired.com/story/amazon-alexa-2018-machine-learning/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https://channels.theinnovationenterprise.com/articles/how-amazon-alexa-works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https://www.amazon.science/blog/the-scalable-neural-architecture-behind-alexas-ability-to-select-skills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https://www.sciencedirect.com/science/article/pii/S0747563219301840?dgcid=rss_sd_all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https://www.techrepublic.com/article/video-top-5-things-to-know-about-amazon-voice-services/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9"/>
              </a:rPr>
              <a:t>https://towardsdatascience.com/how-amazon-alexa-works-your-guide-to-natural-language-processing-ai-7506004709d3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https://developer.amazon.com/en-US/docs/alexa/ask-overviews/build-skills-with-the-alexa-skills-kit.html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https://www.smartsheet.com/voice-assistants-artificial-intelligence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619125"/>
            <a:ext cx="57340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2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32"/>
          <p:cNvCxnSpPr/>
          <p:nvPr/>
        </p:nvCxnSpPr>
        <p:spPr>
          <a:xfrm rot="10800000">
            <a:off x="6035300" y="1017728"/>
            <a:ext cx="0" cy="10341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41" name="Google Shape;341;p32"/>
          <p:cNvCxnSpPr/>
          <p:nvPr/>
        </p:nvCxnSpPr>
        <p:spPr>
          <a:xfrm rot="10800000">
            <a:off x="6035300" y="2033688"/>
            <a:ext cx="0" cy="31350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grpSp>
        <p:nvGrpSpPr>
          <p:cNvPr id="342" name="Google Shape;342;p32"/>
          <p:cNvGrpSpPr/>
          <p:nvPr/>
        </p:nvGrpSpPr>
        <p:grpSpPr>
          <a:xfrm>
            <a:off x="3328761" y="742337"/>
            <a:ext cx="2486497" cy="4358294"/>
            <a:chOff x="4500067" y="1639644"/>
            <a:chExt cx="2796645" cy="4722902"/>
          </a:xfrm>
        </p:grpSpPr>
        <p:sp>
          <p:nvSpPr>
            <p:cNvPr id="343" name="Google Shape;343;p32"/>
            <p:cNvSpPr/>
            <p:nvPr/>
          </p:nvSpPr>
          <p:spPr>
            <a:xfrm>
              <a:off x="4506204" y="1639644"/>
              <a:ext cx="2790491" cy="1606481"/>
            </a:xfrm>
            <a:custGeom>
              <a:rect b="b" l="l" r="r" t="t"/>
              <a:pathLst>
                <a:path extrusionOk="0" h="23761" w="21527">
                  <a:moveTo>
                    <a:pt x="21125" y="19722"/>
                  </a:moveTo>
                  <a:lnTo>
                    <a:pt x="20603" y="19290"/>
                  </a:lnTo>
                  <a:lnTo>
                    <a:pt x="20267" y="18170"/>
                  </a:lnTo>
                  <a:lnTo>
                    <a:pt x="19965" y="18638"/>
                  </a:lnTo>
                  <a:lnTo>
                    <a:pt x="19527" y="18422"/>
                  </a:lnTo>
                  <a:lnTo>
                    <a:pt x="18739" y="17123"/>
                  </a:lnTo>
                  <a:lnTo>
                    <a:pt x="18655" y="16076"/>
                  </a:lnTo>
                  <a:lnTo>
                    <a:pt x="17396" y="16618"/>
                  </a:lnTo>
                  <a:cubicBezTo>
                    <a:pt x="17346" y="16136"/>
                    <a:pt x="17295" y="15653"/>
                    <a:pt x="17245" y="15171"/>
                  </a:cubicBezTo>
                  <a:lnTo>
                    <a:pt x="16957" y="15135"/>
                  </a:lnTo>
                  <a:lnTo>
                    <a:pt x="16404" y="15787"/>
                  </a:lnTo>
                  <a:lnTo>
                    <a:pt x="15647" y="15103"/>
                  </a:lnTo>
                  <a:lnTo>
                    <a:pt x="15497" y="14051"/>
                  </a:lnTo>
                  <a:cubicBezTo>
                    <a:pt x="15407" y="13811"/>
                    <a:pt x="15318" y="13570"/>
                    <a:pt x="15228" y="13330"/>
                  </a:cubicBezTo>
                  <a:lnTo>
                    <a:pt x="14507" y="12825"/>
                  </a:lnTo>
                  <a:lnTo>
                    <a:pt x="14507" y="11668"/>
                  </a:lnTo>
                  <a:lnTo>
                    <a:pt x="14036" y="11489"/>
                  </a:lnTo>
                  <a:cubicBezTo>
                    <a:pt x="14097" y="11163"/>
                    <a:pt x="14159" y="10837"/>
                    <a:pt x="14220" y="10511"/>
                  </a:cubicBezTo>
                  <a:lnTo>
                    <a:pt x="14052" y="9969"/>
                  </a:lnTo>
                  <a:cubicBezTo>
                    <a:pt x="14019" y="9741"/>
                    <a:pt x="13985" y="9513"/>
                    <a:pt x="13952" y="9285"/>
                  </a:cubicBezTo>
                  <a:lnTo>
                    <a:pt x="13650" y="9032"/>
                  </a:lnTo>
                  <a:lnTo>
                    <a:pt x="13650" y="8059"/>
                  </a:lnTo>
                  <a:lnTo>
                    <a:pt x="12793" y="8022"/>
                  </a:lnTo>
                  <a:cubicBezTo>
                    <a:pt x="12659" y="7396"/>
                    <a:pt x="12524" y="6770"/>
                    <a:pt x="12390" y="6144"/>
                  </a:cubicBezTo>
                  <a:lnTo>
                    <a:pt x="11653" y="4652"/>
                  </a:lnTo>
                  <a:cubicBezTo>
                    <a:pt x="11714" y="4350"/>
                    <a:pt x="11774" y="4049"/>
                    <a:pt x="11835" y="3747"/>
                  </a:cubicBezTo>
                  <a:lnTo>
                    <a:pt x="11835" y="2783"/>
                  </a:lnTo>
                  <a:lnTo>
                    <a:pt x="11490" y="2783"/>
                  </a:lnTo>
                  <a:lnTo>
                    <a:pt x="11162" y="3003"/>
                  </a:lnTo>
                  <a:cubicBezTo>
                    <a:pt x="11140" y="2821"/>
                    <a:pt x="11119" y="2639"/>
                    <a:pt x="11097" y="2457"/>
                  </a:cubicBezTo>
                  <a:lnTo>
                    <a:pt x="10474" y="0"/>
                  </a:lnTo>
                  <a:lnTo>
                    <a:pt x="9988" y="1304"/>
                  </a:lnTo>
                  <a:lnTo>
                    <a:pt x="9385" y="1736"/>
                  </a:lnTo>
                  <a:lnTo>
                    <a:pt x="8510" y="3471"/>
                  </a:lnTo>
                  <a:lnTo>
                    <a:pt x="6832" y="6865"/>
                  </a:lnTo>
                  <a:lnTo>
                    <a:pt x="5840" y="9753"/>
                  </a:lnTo>
                  <a:lnTo>
                    <a:pt x="5421" y="9753"/>
                  </a:lnTo>
                  <a:lnTo>
                    <a:pt x="4647" y="10658"/>
                  </a:lnTo>
                  <a:lnTo>
                    <a:pt x="4497" y="12031"/>
                  </a:lnTo>
                  <a:lnTo>
                    <a:pt x="2918" y="12462"/>
                  </a:lnTo>
                  <a:lnTo>
                    <a:pt x="2329" y="15318"/>
                  </a:lnTo>
                  <a:lnTo>
                    <a:pt x="1287" y="16691"/>
                  </a:lnTo>
                  <a:lnTo>
                    <a:pt x="1287" y="18675"/>
                  </a:lnTo>
                  <a:lnTo>
                    <a:pt x="382" y="19759"/>
                  </a:lnTo>
                  <a:cubicBezTo>
                    <a:pt x="255" y="20467"/>
                    <a:pt x="127" y="21174"/>
                    <a:pt x="0" y="21882"/>
                  </a:cubicBezTo>
                  <a:lnTo>
                    <a:pt x="7561" y="23761"/>
                  </a:lnTo>
                  <a:lnTo>
                    <a:pt x="11441" y="21732"/>
                  </a:lnTo>
                  <a:cubicBezTo>
                    <a:pt x="13753" y="22408"/>
                    <a:pt x="15536" y="24099"/>
                    <a:pt x="18201" y="23423"/>
                  </a:cubicBezTo>
                  <a:lnTo>
                    <a:pt x="21527" y="21600"/>
                  </a:lnTo>
                  <a:lnTo>
                    <a:pt x="21125" y="19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924820" y="1825918"/>
              <a:ext cx="118908" cy="162972"/>
            </a:xfrm>
            <a:custGeom>
              <a:rect b="b" l="l" r="r" t="t"/>
              <a:pathLst>
                <a:path extrusionOk="0" h="21600" w="21600">
                  <a:moveTo>
                    <a:pt x="0" y="3456"/>
                  </a:moveTo>
                  <a:lnTo>
                    <a:pt x="13479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4720" y="21600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4807195" y="2633094"/>
              <a:ext cx="342738" cy="319140"/>
            </a:xfrm>
            <a:custGeom>
              <a:rect b="b" l="l" r="r" t="t"/>
              <a:pathLst>
                <a:path extrusionOk="0" h="21600" w="21600">
                  <a:moveTo>
                    <a:pt x="0" y="18511"/>
                  </a:moveTo>
                  <a:lnTo>
                    <a:pt x="7689" y="7270"/>
                  </a:lnTo>
                  <a:lnTo>
                    <a:pt x="11720" y="7270"/>
                  </a:lnTo>
                  <a:lnTo>
                    <a:pt x="13539" y="2038"/>
                  </a:lnTo>
                  <a:lnTo>
                    <a:pt x="17198" y="0"/>
                  </a:lnTo>
                  <a:lnTo>
                    <a:pt x="19761" y="5295"/>
                  </a:lnTo>
                  <a:lnTo>
                    <a:pt x="19761" y="11893"/>
                  </a:lnTo>
                  <a:lnTo>
                    <a:pt x="21600" y="18511"/>
                  </a:lnTo>
                  <a:lnTo>
                    <a:pt x="17941" y="21600"/>
                  </a:lnTo>
                  <a:lnTo>
                    <a:pt x="15007" y="19163"/>
                  </a:lnTo>
                  <a:lnTo>
                    <a:pt x="7513" y="19835"/>
                  </a:lnTo>
                  <a:lnTo>
                    <a:pt x="5126" y="16515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862732" y="2757272"/>
              <a:ext cx="60858" cy="1108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0"/>
                  </a:lnTo>
                  <a:lnTo>
                    <a:pt x="21600" y="1083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6017955" y="2788320"/>
              <a:ext cx="226638" cy="15957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876" y="12313"/>
                  </a:lnTo>
                  <a:lnTo>
                    <a:pt x="5001" y="0"/>
                  </a:lnTo>
                  <a:lnTo>
                    <a:pt x="14114" y="6177"/>
                  </a:lnTo>
                  <a:lnTo>
                    <a:pt x="19647" y="4833"/>
                  </a:lnTo>
                  <a:lnTo>
                    <a:pt x="21600" y="21600"/>
                  </a:lnTo>
                  <a:lnTo>
                    <a:pt x="10800" y="16305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5583322" y="2726227"/>
              <a:ext cx="162702" cy="224748"/>
            </a:xfrm>
            <a:custGeom>
              <a:rect b="b" l="l" r="r" t="t"/>
              <a:pathLst>
                <a:path extrusionOk="0" h="21600" w="21600">
                  <a:moveTo>
                    <a:pt x="0" y="18139"/>
                  </a:moveTo>
                  <a:lnTo>
                    <a:pt x="0" y="5012"/>
                  </a:lnTo>
                  <a:lnTo>
                    <a:pt x="5812" y="1551"/>
                  </a:lnTo>
                  <a:lnTo>
                    <a:pt x="17766" y="0"/>
                  </a:lnTo>
                  <a:lnTo>
                    <a:pt x="21600" y="5012"/>
                  </a:lnTo>
                  <a:lnTo>
                    <a:pt x="10800" y="21600"/>
                  </a:lnTo>
                  <a:lnTo>
                    <a:pt x="7337" y="15335"/>
                  </a:lnTo>
                  <a:close/>
                </a:path>
              </a:pathLst>
            </a:custGeom>
            <a:solidFill>
              <a:srgbClr val="90D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5986913" y="2664137"/>
              <a:ext cx="295866" cy="129438"/>
            </a:xfrm>
            <a:custGeom>
              <a:rect b="b" l="l" r="r" t="t"/>
              <a:pathLst>
                <a:path extrusionOk="0" h="21600" w="21600">
                  <a:moveTo>
                    <a:pt x="0" y="15592"/>
                  </a:moveTo>
                  <a:lnTo>
                    <a:pt x="17588" y="0"/>
                  </a:lnTo>
                  <a:lnTo>
                    <a:pt x="21600" y="12898"/>
                  </a:lnTo>
                  <a:lnTo>
                    <a:pt x="21600" y="21600"/>
                  </a:lnTo>
                  <a:lnTo>
                    <a:pt x="11854" y="15592"/>
                  </a:lnTo>
                  <a:close/>
                </a:path>
              </a:pathLst>
            </a:custGeom>
            <a:solidFill>
              <a:srgbClr val="96D7F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6359452" y="2788320"/>
              <a:ext cx="339660" cy="270108"/>
            </a:xfrm>
            <a:custGeom>
              <a:rect b="b" l="l" r="r" t="t"/>
              <a:pathLst>
                <a:path extrusionOk="0" h="21600" w="21600">
                  <a:moveTo>
                    <a:pt x="0" y="9360"/>
                  </a:moveTo>
                  <a:lnTo>
                    <a:pt x="6456" y="1564"/>
                  </a:lnTo>
                  <a:lnTo>
                    <a:pt x="11254" y="0"/>
                  </a:lnTo>
                  <a:lnTo>
                    <a:pt x="16072" y="6381"/>
                  </a:lnTo>
                  <a:lnTo>
                    <a:pt x="18836" y="17702"/>
                  </a:lnTo>
                  <a:lnTo>
                    <a:pt x="21600" y="21600"/>
                  </a:lnTo>
                  <a:lnTo>
                    <a:pt x="9240" y="15617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700950" y="2912501"/>
              <a:ext cx="284688" cy="120474"/>
            </a:xfrm>
            <a:custGeom>
              <a:rect b="b" l="l" r="r" t="t"/>
              <a:pathLst>
                <a:path extrusionOk="0" h="21600" w="21600">
                  <a:moveTo>
                    <a:pt x="0" y="7627"/>
                  </a:moveTo>
                  <a:lnTo>
                    <a:pt x="12555" y="0"/>
                  </a:lnTo>
                  <a:lnTo>
                    <a:pt x="21600" y="21600"/>
                  </a:lnTo>
                  <a:lnTo>
                    <a:pt x="13238" y="21600"/>
                  </a:lnTo>
                  <a:lnTo>
                    <a:pt x="11895" y="108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5621513" y="1639644"/>
              <a:ext cx="1010214" cy="1086896"/>
            </a:xfrm>
            <a:custGeom>
              <a:rect b="b" l="l" r="r" t="t"/>
              <a:pathLst>
                <a:path extrusionOk="0" h="1086896" w="1010214">
                  <a:moveTo>
                    <a:pt x="241516" y="0"/>
                  </a:moveTo>
                  <a:lnTo>
                    <a:pt x="322240" y="166104"/>
                  </a:lnTo>
                  <a:lnTo>
                    <a:pt x="343987" y="261409"/>
                  </a:lnTo>
                  <a:lnTo>
                    <a:pt x="489907" y="415386"/>
                  </a:lnTo>
                  <a:lnTo>
                    <a:pt x="542055" y="542341"/>
                  </a:lnTo>
                  <a:lnTo>
                    <a:pt x="653178" y="544857"/>
                  </a:lnTo>
                  <a:lnTo>
                    <a:pt x="653178" y="610675"/>
                  </a:lnTo>
                  <a:lnTo>
                    <a:pt x="692324" y="627733"/>
                  </a:lnTo>
                  <a:lnTo>
                    <a:pt x="705326" y="673976"/>
                  </a:lnTo>
                  <a:lnTo>
                    <a:pt x="727074" y="710609"/>
                  </a:lnTo>
                  <a:lnTo>
                    <a:pt x="703175" y="776779"/>
                  </a:lnTo>
                  <a:lnTo>
                    <a:pt x="764349" y="788855"/>
                  </a:lnTo>
                  <a:lnTo>
                    <a:pt x="764349" y="867102"/>
                  </a:lnTo>
                  <a:lnTo>
                    <a:pt x="857794" y="901268"/>
                  </a:lnTo>
                  <a:lnTo>
                    <a:pt x="892543" y="949977"/>
                  </a:lnTo>
                  <a:lnTo>
                    <a:pt x="912093" y="1021079"/>
                  </a:lnTo>
                  <a:lnTo>
                    <a:pt x="1010214" y="1067322"/>
                  </a:lnTo>
                  <a:lnTo>
                    <a:pt x="870842" y="1086896"/>
                  </a:lnTo>
                  <a:lnTo>
                    <a:pt x="870842" y="1009606"/>
                  </a:lnTo>
                  <a:lnTo>
                    <a:pt x="778005" y="933825"/>
                  </a:lnTo>
                  <a:lnTo>
                    <a:pt x="647285" y="842546"/>
                  </a:lnTo>
                  <a:lnTo>
                    <a:pt x="628344" y="854975"/>
                  </a:lnTo>
                  <a:lnTo>
                    <a:pt x="627409" y="852143"/>
                  </a:lnTo>
                  <a:lnTo>
                    <a:pt x="447462" y="969234"/>
                  </a:lnTo>
                  <a:lnTo>
                    <a:pt x="340051" y="946254"/>
                  </a:lnTo>
                  <a:lnTo>
                    <a:pt x="274861" y="969234"/>
                  </a:lnTo>
                  <a:lnTo>
                    <a:pt x="186062" y="904035"/>
                  </a:lnTo>
                  <a:lnTo>
                    <a:pt x="139237" y="925280"/>
                  </a:lnTo>
                  <a:lnTo>
                    <a:pt x="135678" y="930403"/>
                  </a:lnTo>
                  <a:lnTo>
                    <a:pt x="120758" y="936945"/>
                  </a:lnTo>
                  <a:lnTo>
                    <a:pt x="78245" y="865542"/>
                  </a:lnTo>
                  <a:lnTo>
                    <a:pt x="55281" y="806869"/>
                  </a:lnTo>
                  <a:lnTo>
                    <a:pt x="0" y="832935"/>
                  </a:lnTo>
                  <a:lnTo>
                    <a:pt x="0" y="777684"/>
                  </a:lnTo>
                  <a:lnTo>
                    <a:pt x="84138" y="699438"/>
                  </a:lnTo>
                  <a:lnTo>
                    <a:pt x="136286" y="569061"/>
                  </a:lnTo>
                  <a:lnTo>
                    <a:pt x="84138" y="455138"/>
                  </a:lnTo>
                  <a:lnTo>
                    <a:pt x="153964" y="292456"/>
                  </a:lnTo>
                  <a:lnTo>
                    <a:pt x="216682" y="162078"/>
                  </a:lnTo>
                  <a:lnTo>
                    <a:pt x="191567" y="122930"/>
                  </a:lnTo>
                  <a:close/>
                </a:path>
              </a:pathLst>
            </a:custGeom>
            <a:solidFill>
              <a:srgbClr val="DFF3F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5757599" y="2260548"/>
              <a:ext cx="492696" cy="348354"/>
            </a:xfrm>
            <a:custGeom>
              <a:rect b="b" l="l" r="r" t="t"/>
              <a:pathLst>
                <a:path extrusionOk="0" h="21600" w="21600">
                  <a:moveTo>
                    <a:pt x="19000" y="7874"/>
                  </a:moveTo>
                  <a:lnTo>
                    <a:pt x="17340" y="10492"/>
                  </a:lnTo>
                  <a:lnTo>
                    <a:pt x="14917" y="9087"/>
                  </a:lnTo>
                  <a:lnTo>
                    <a:pt x="13270" y="2811"/>
                  </a:lnTo>
                  <a:lnTo>
                    <a:pt x="10222" y="0"/>
                  </a:lnTo>
                  <a:lnTo>
                    <a:pt x="6084" y="5236"/>
                  </a:lnTo>
                  <a:lnTo>
                    <a:pt x="5254" y="11089"/>
                  </a:lnTo>
                  <a:lnTo>
                    <a:pt x="2572" y="13726"/>
                  </a:lnTo>
                  <a:lnTo>
                    <a:pt x="0" y="18963"/>
                  </a:lnTo>
                  <a:lnTo>
                    <a:pt x="2191" y="17557"/>
                  </a:lnTo>
                  <a:lnTo>
                    <a:pt x="6084" y="21600"/>
                  </a:lnTo>
                  <a:lnTo>
                    <a:pt x="8942" y="20175"/>
                  </a:lnTo>
                  <a:lnTo>
                    <a:pt x="13651" y="21600"/>
                  </a:lnTo>
                  <a:lnTo>
                    <a:pt x="21600" y="14284"/>
                  </a:lnTo>
                  <a:lnTo>
                    <a:pt x="20525" y="9684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4500067" y="2973222"/>
              <a:ext cx="2796645" cy="3389324"/>
            </a:xfrm>
            <a:custGeom>
              <a:rect b="b" l="l" r="r" t="t"/>
              <a:pathLst>
                <a:path extrusionOk="0" h="3389324" w="2796645">
                  <a:moveTo>
                    <a:pt x="1538936" y="0"/>
                  </a:moveTo>
                  <a:cubicBezTo>
                    <a:pt x="1563795" y="34314"/>
                    <a:pt x="1594155" y="63838"/>
                    <a:pt x="1628814" y="88826"/>
                  </a:cubicBezTo>
                  <a:lnTo>
                    <a:pt x="1700082" y="126788"/>
                  </a:lnTo>
                  <a:lnTo>
                    <a:pt x="1744479" y="150437"/>
                  </a:lnTo>
                  <a:cubicBezTo>
                    <a:pt x="1912680" y="215119"/>
                    <a:pt x="2130374" y="211293"/>
                    <a:pt x="2320473" y="155219"/>
                  </a:cubicBezTo>
                  <a:lnTo>
                    <a:pt x="2395518" y="126788"/>
                  </a:lnTo>
                  <a:lnTo>
                    <a:pt x="2456668" y="103621"/>
                  </a:lnTo>
                  <a:cubicBezTo>
                    <a:pt x="2499539" y="83326"/>
                    <a:pt x="2539480" y="60019"/>
                    <a:pt x="2575288" y="33955"/>
                  </a:cubicBezTo>
                  <a:cubicBezTo>
                    <a:pt x="2619677" y="58704"/>
                    <a:pt x="2665805" y="79485"/>
                    <a:pt x="2713229" y="96569"/>
                  </a:cubicBezTo>
                  <a:lnTo>
                    <a:pt x="2796645" y="119714"/>
                  </a:lnTo>
                  <a:lnTo>
                    <a:pt x="2796645" y="127025"/>
                  </a:lnTo>
                  <a:lnTo>
                    <a:pt x="2796645" y="182776"/>
                  </a:lnTo>
                  <a:lnTo>
                    <a:pt x="2767838" y="330549"/>
                  </a:lnTo>
                  <a:lnTo>
                    <a:pt x="2748564" y="429422"/>
                  </a:lnTo>
                  <a:lnTo>
                    <a:pt x="2630534" y="607405"/>
                  </a:lnTo>
                  <a:lnTo>
                    <a:pt x="2630534" y="933635"/>
                  </a:lnTo>
                  <a:lnTo>
                    <a:pt x="2619994" y="951127"/>
                  </a:lnTo>
                  <a:lnTo>
                    <a:pt x="2494938" y="1159066"/>
                  </a:lnTo>
                  <a:lnTo>
                    <a:pt x="2418550" y="1627420"/>
                  </a:lnTo>
                  <a:lnTo>
                    <a:pt x="2212943" y="1698701"/>
                  </a:lnTo>
                  <a:lnTo>
                    <a:pt x="2193423" y="1923913"/>
                  </a:lnTo>
                  <a:lnTo>
                    <a:pt x="2092832" y="2072378"/>
                  </a:lnTo>
                  <a:lnTo>
                    <a:pt x="2038176" y="2072378"/>
                  </a:lnTo>
                  <a:lnTo>
                    <a:pt x="1909346" y="2547074"/>
                  </a:lnTo>
                  <a:lnTo>
                    <a:pt x="1690856" y="3104638"/>
                  </a:lnTo>
                  <a:lnTo>
                    <a:pt x="1577251" y="3389324"/>
                  </a:lnTo>
                  <a:lnTo>
                    <a:pt x="1093553" y="2955954"/>
                  </a:lnTo>
                  <a:lnTo>
                    <a:pt x="1037336" y="2666677"/>
                  </a:lnTo>
                  <a:lnTo>
                    <a:pt x="992050" y="2432718"/>
                  </a:lnTo>
                  <a:lnTo>
                    <a:pt x="672578" y="2379804"/>
                  </a:lnTo>
                  <a:lnTo>
                    <a:pt x="705110" y="1963052"/>
                  </a:lnTo>
                  <a:lnTo>
                    <a:pt x="511735" y="1559200"/>
                  </a:lnTo>
                  <a:lnTo>
                    <a:pt x="501195" y="1537554"/>
                  </a:lnTo>
                  <a:lnTo>
                    <a:pt x="410493" y="1808902"/>
                  </a:lnTo>
                  <a:lnTo>
                    <a:pt x="329812" y="1369191"/>
                  </a:lnTo>
                  <a:lnTo>
                    <a:pt x="168969" y="1395867"/>
                  </a:lnTo>
                  <a:lnTo>
                    <a:pt x="200071" y="837428"/>
                  </a:lnTo>
                  <a:lnTo>
                    <a:pt x="116787" y="507043"/>
                  </a:lnTo>
                  <a:lnTo>
                    <a:pt x="106636" y="496329"/>
                  </a:lnTo>
                  <a:lnTo>
                    <a:pt x="49118" y="435981"/>
                  </a:lnTo>
                  <a:lnTo>
                    <a:pt x="31197" y="330549"/>
                  </a:lnTo>
                  <a:lnTo>
                    <a:pt x="0" y="147021"/>
                  </a:lnTo>
                  <a:lnTo>
                    <a:pt x="83760" y="130596"/>
                  </a:lnTo>
                  <a:lnTo>
                    <a:pt x="97392" y="126788"/>
                  </a:lnTo>
                  <a:lnTo>
                    <a:pt x="224384" y="91312"/>
                  </a:lnTo>
                  <a:cubicBezTo>
                    <a:pt x="352944" y="50150"/>
                    <a:pt x="440206" y="8117"/>
                    <a:pt x="440206" y="8117"/>
                  </a:cubicBezTo>
                  <a:cubicBezTo>
                    <a:pt x="440206" y="8117"/>
                    <a:pt x="467950" y="69578"/>
                    <a:pt x="582392" y="115674"/>
                  </a:cubicBezTo>
                  <a:lnTo>
                    <a:pt x="617474" y="126788"/>
                  </a:lnTo>
                  <a:lnTo>
                    <a:pt x="661933" y="140873"/>
                  </a:lnTo>
                  <a:cubicBezTo>
                    <a:pt x="722525" y="155624"/>
                    <a:pt x="798875" y="165458"/>
                    <a:pt x="894756" y="165458"/>
                  </a:cubicBezTo>
                  <a:cubicBezTo>
                    <a:pt x="990638" y="165458"/>
                    <a:pt x="1077827" y="155325"/>
                    <a:pt x="1154676" y="140126"/>
                  </a:cubicBezTo>
                  <a:lnTo>
                    <a:pt x="1209803" y="126788"/>
                  </a:lnTo>
                  <a:lnTo>
                    <a:pt x="1261991" y="114161"/>
                  </a:lnTo>
                  <a:cubicBezTo>
                    <a:pt x="1427239" y="66664"/>
                    <a:pt x="1522723" y="3334"/>
                    <a:pt x="1522723" y="3334"/>
                  </a:cubicBezTo>
                  <a:close/>
                </a:path>
              </a:pathLst>
            </a:custGeom>
            <a:solidFill>
              <a:srgbClr val="3EA3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5537901" y="3304181"/>
              <a:ext cx="1583010" cy="3057966"/>
            </a:xfrm>
            <a:custGeom>
              <a:rect b="b" l="l" r="r" t="t"/>
              <a:pathLst>
                <a:path extrusionOk="0" h="21600" w="21600">
                  <a:moveTo>
                    <a:pt x="17516" y="7094"/>
                  </a:moveTo>
                  <a:lnTo>
                    <a:pt x="14424" y="6186"/>
                  </a:lnTo>
                  <a:lnTo>
                    <a:pt x="12569" y="3467"/>
                  </a:lnTo>
                  <a:lnTo>
                    <a:pt x="9735" y="4745"/>
                  </a:lnTo>
                  <a:lnTo>
                    <a:pt x="6863" y="4000"/>
                  </a:lnTo>
                  <a:lnTo>
                    <a:pt x="6863" y="0"/>
                  </a:lnTo>
                  <a:lnTo>
                    <a:pt x="5240" y="4585"/>
                  </a:lnTo>
                  <a:lnTo>
                    <a:pt x="8964" y="7840"/>
                  </a:lnTo>
                  <a:lnTo>
                    <a:pt x="7316" y="11199"/>
                  </a:lnTo>
                  <a:lnTo>
                    <a:pt x="6863" y="9813"/>
                  </a:lnTo>
                  <a:lnTo>
                    <a:pt x="5240" y="11839"/>
                  </a:lnTo>
                  <a:lnTo>
                    <a:pt x="1872" y="10826"/>
                  </a:lnTo>
                  <a:lnTo>
                    <a:pt x="8" y="13280"/>
                  </a:lnTo>
                  <a:lnTo>
                    <a:pt x="1872" y="13708"/>
                  </a:lnTo>
                  <a:lnTo>
                    <a:pt x="0" y="16495"/>
                  </a:lnTo>
                  <a:lnTo>
                    <a:pt x="762" y="18539"/>
                  </a:lnTo>
                  <a:lnTo>
                    <a:pt x="7367" y="21600"/>
                  </a:lnTo>
                  <a:lnTo>
                    <a:pt x="8917" y="19589"/>
                  </a:lnTo>
                  <a:lnTo>
                    <a:pt x="11899" y="15651"/>
                  </a:lnTo>
                  <a:lnTo>
                    <a:pt x="13657" y="12298"/>
                  </a:lnTo>
                  <a:lnTo>
                    <a:pt x="14403" y="12298"/>
                  </a:lnTo>
                  <a:lnTo>
                    <a:pt x="15775" y="11252"/>
                  </a:lnTo>
                  <a:lnTo>
                    <a:pt x="16046" y="9660"/>
                  </a:lnTo>
                  <a:lnTo>
                    <a:pt x="18847" y="9155"/>
                  </a:lnTo>
                  <a:lnTo>
                    <a:pt x="19893" y="5846"/>
                  </a:lnTo>
                  <a:lnTo>
                    <a:pt x="21600" y="4377"/>
                  </a:lnTo>
                  <a:lnTo>
                    <a:pt x="17516" y="496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4606544" y="3304181"/>
              <a:ext cx="455112" cy="1477116"/>
            </a:xfrm>
            <a:custGeom>
              <a:rect b="b" l="l" r="r" t="t"/>
              <a:pathLst>
                <a:path extrusionOk="0" h="21600" w="21600">
                  <a:moveTo>
                    <a:pt x="16576" y="5080"/>
                  </a:moveTo>
                  <a:lnTo>
                    <a:pt x="12642" y="0"/>
                  </a:lnTo>
                  <a:lnTo>
                    <a:pt x="0" y="2402"/>
                  </a:lnTo>
                  <a:lnTo>
                    <a:pt x="501" y="2560"/>
                  </a:lnTo>
                  <a:lnTo>
                    <a:pt x="4435" y="7391"/>
                  </a:lnTo>
                  <a:lnTo>
                    <a:pt x="2962" y="15558"/>
                  </a:lnTo>
                  <a:lnTo>
                    <a:pt x="10594" y="15172"/>
                  </a:lnTo>
                  <a:lnTo>
                    <a:pt x="14425" y="21600"/>
                  </a:lnTo>
                  <a:lnTo>
                    <a:pt x="18727" y="17632"/>
                  </a:lnTo>
                  <a:lnTo>
                    <a:pt x="19228" y="17955"/>
                  </a:lnTo>
                  <a:lnTo>
                    <a:pt x="21600" y="3509"/>
                  </a:lnTo>
                  <a:close/>
                </a:path>
              </a:pathLst>
            </a:custGeom>
            <a:solidFill>
              <a:srgbClr val="2F94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5364340" y="3757990"/>
              <a:ext cx="339336" cy="770202"/>
            </a:xfrm>
            <a:custGeom>
              <a:rect b="b" l="l" r="r" t="t"/>
              <a:pathLst>
                <a:path extrusionOk="0" h="21600" w="21600">
                  <a:moveTo>
                    <a:pt x="0" y="3596"/>
                  </a:moveTo>
                  <a:lnTo>
                    <a:pt x="11245" y="0"/>
                  </a:lnTo>
                  <a:lnTo>
                    <a:pt x="13102" y="6564"/>
                  </a:lnTo>
                  <a:lnTo>
                    <a:pt x="21600" y="4867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6856178" y="3222951"/>
              <a:ext cx="266976" cy="264492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9" name="Google Shape;359;p32"/>
            <p:cNvGrpSpPr/>
            <p:nvPr/>
          </p:nvGrpSpPr>
          <p:grpSpPr>
            <a:xfrm>
              <a:off x="5347575" y="4761075"/>
              <a:ext cx="440379" cy="530049"/>
              <a:chOff x="3863481" y="3960327"/>
              <a:chExt cx="577850" cy="695510"/>
            </a:xfrm>
          </p:grpSpPr>
          <p:sp>
            <p:nvSpPr>
              <p:cNvPr id="360" name="Google Shape;360;p32"/>
              <p:cNvSpPr/>
              <p:nvPr/>
            </p:nvSpPr>
            <p:spPr>
              <a:xfrm>
                <a:off x="3872304" y="4017907"/>
                <a:ext cx="217488" cy="637929"/>
              </a:xfrm>
              <a:custGeom>
                <a:rect b="b" l="l" r="r" t="t"/>
                <a:pathLst>
                  <a:path extrusionOk="0" h="1684" w="546">
                    <a:moveTo>
                      <a:pt x="455" y="1684"/>
                    </a:moveTo>
                    <a:lnTo>
                      <a:pt x="36" y="136"/>
                    </a:lnTo>
                    <a:lnTo>
                      <a:pt x="0" y="0"/>
                    </a:lnTo>
                    <a:lnTo>
                      <a:pt x="546" y="509"/>
                    </a:lnTo>
                    <a:lnTo>
                      <a:pt x="455" y="1684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4044456" y="4054274"/>
                <a:ext cx="396875" cy="601564"/>
              </a:xfrm>
              <a:custGeom>
                <a:rect b="b" l="l" r="r" t="t"/>
                <a:pathLst>
                  <a:path extrusionOk="0" h="1589" w="1002">
                    <a:moveTo>
                      <a:pt x="0" y="1589"/>
                    </a:moveTo>
                    <a:lnTo>
                      <a:pt x="91" y="414"/>
                    </a:lnTo>
                    <a:lnTo>
                      <a:pt x="1002" y="0"/>
                    </a:lnTo>
                    <a:lnTo>
                      <a:pt x="360" y="1572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3863481" y="3960327"/>
                <a:ext cx="577850" cy="250020"/>
              </a:xfrm>
              <a:custGeom>
                <a:rect b="b" l="l" r="r" t="t"/>
                <a:pathLst>
                  <a:path extrusionOk="0" h="661" w="1457">
                    <a:moveTo>
                      <a:pt x="546" y="661"/>
                    </a:moveTo>
                    <a:lnTo>
                      <a:pt x="546" y="661"/>
                    </a:lnTo>
                    <a:lnTo>
                      <a:pt x="0" y="152"/>
                    </a:lnTo>
                    <a:lnTo>
                      <a:pt x="119" y="138"/>
                    </a:lnTo>
                    <a:lnTo>
                      <a:pt x="1323" y="0"/>
                    </a:lnTo>
                    <a:lnTo>
                      <a:pt x="1457" y="247"/>
                    </a:lnTo>
                    <a:lnTo>
                      <a:pt x="546" y="661"/>
                    </a:lnTo>
                    <a:close/>
                  </a:path>
                </a:pathLst>
              </a:custGeom>
              <a:solidFill>
                <a:srgbClr val="44AD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" name="Google Shape;363;p32"/>
            <p:cNvSpPr/>
            <p:nvPr/>
          </p:nvSpPr>
          <p:spPr>
            <a:xfrm>
              <a:off x="6199098" y="4516025"/>
              <a:ext cx="339336" cy="502578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32"/>
          <p:cNvSpPr txBox="1"/>
          <p:nvPr/>
        </p:nvSpPr>
        <p:spPr>
          <a:xfrm>
            <a:off x="776225" y="1121719"/>
            <a:ext cx="27600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SPEAKER</a:t>
            </a:r>
            <a:endParaRPr sz="12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Controlled by our voice</a:t>
            </a:r>
            <a:endParaRPr sz="12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Music, News, Weather, Sports</a:t>
            </a:r>
            <a:endParaRPr sz="12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Invading homes</a:t>
            </a:r>
            <a:endParaRPr sz="12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32"/>
          <p:cNvGrpSpPr/>
          <p:nvPr/>
        </p:nvGrpSpPr>
        <p:grpSpPr>
          <a:xfrm>
            <a:off x="332923" y="2294749"/>
            <a:ext cx="2767244" cy="1267651"/>
            <a:chOff x="332936" y="2627766"/>
            <a:chExt cx="2937003" cy="1749449"/>
          </a:xfrm>
        </p:grpSpPr>
        <p:sp>
          <p:nvSpPr>
            <p:cNvPr id="366" name="Google Shape;366;p32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 txBox="1"/>
            <p:nvPr/>
          </p:nvSpPr>
          <p:spPr>
            <a:xfrm>
              <a:off x="340739" y="3086915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32"/>
          <p:cNvGrpSpPr/>
          <p:nvPr/>
        </p:nvGrpSpPr>
        <p:grpSpPr>
          <a:xfrm>
            <a:off x="332923" y="3634210"/>
            <a:ext cx="2767244" cy="1267673"/>
            <a:chOff x="332936" y="4652338"/>
            <a:chExt cx="2937003" cy="1749480"/>
          </a:xfrm>
        </p:grpSpPr>
        <p:sp>
          <p:nvSpPr>
            <p:cNvPr id="369" name="Google Shape;369;p32"/>
            <p:cNvSpPr txBox="1"/>
            <p:nvPr/>
          </p:nvSpPr>
          <p:spPr>
            <a:xfrm>
              <a:off x="332936" y="4652338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 txBox="1"/>
            <p:nvPr/>
          </p:nvSpPr>
          <p:spPr>
            <a:xfrm>
              <a:off x="340739" y="5111518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32"/>
          <p:cNvGrpSpPr/>
          <p:nvPr/>
        </p:nvGrpSpPr>
        <p:grpSpPr>
          <a:xfrm>
            <a:off x="6199611" y="2376583"/>
            <a:ext cx="2626265" cy="1320405"/>
            <a:chOff x="8921977" y="1466725"/>
            <a:chExt cx="2937000" cy="1541269"/>
          </a:xfrm>
        </p:grpSpPr>
        <p:sp>
          <p:nvSpPr>
            <p:cNvPr id="372" name="Google Shape;372;p32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 txBox="1"/>
            <p:nvPr/>
          </p:nvSpPr>
          <p:spPr>
            <a:xfrm>
              <a:off x="8929765" y="1925894"/>
              <a:ext cx="2929200" cy="10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2"/>
          <p:cNvGrpSpPr/>
          <p:nvPr/>
        </p:nvGrpSpPr>
        <p:grpSpPr>
          <a:xfrm>
            <a:off x="6199611" y="3767349"/>
            <a:ext cx="2626265" cy="1038477"/>
            <a:chOff x="8921977" y="3848220"/>
            <a:chExt cx="2937000" cy="1212183"/>
          </a:xfrm>
        </p:grpSpPr>
        <p:sp>
          <p:nvSpPr>
            <p:cNvPr id="375" name="Google Shape;375;p32"/>
            <p:cNvSpPr txBox="1"/>
            <p:nvPr/>
          </p:nvSpPr>
          <p:spPr>
            <a:xfrm>
              <a:off x="8921977" y="3848220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 txBox="1"/>
            <p:nvPr/>
          </p:nvSpPr>
          <p:spPr>
            <a:xfrm>
              <a:off x="8925872" y="4229402"/>
              <a:ext cx="2929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7" name="Google Shape;3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75" y="397875"/>
            <a:ext cx="3740951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72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025" y="307225"/>
            <a:ext cx="39599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8150" y="625413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2000" y="625400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875" y="625388"/>
            <a:ext cx="238125" cy="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 txBox="1"/>
          <p:nvPr/>
        </p:nvSpPr>
        <p:spPr>
          <a:xfrm>
            <a:off x="2527888" y="34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Alexa?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6199600" y="1008294"/>
            <a:ext cx="27600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‘Alexa’ is the wake word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Continually learns and adapts to our speech patterns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languages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aspects</a:t>
            </a:r>
            <a:endParaRPr sz="12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383" y="0"/>
            <a:ext cx="708323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175" y="2917050"/>
            <a:ext cx="229193" cy="5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6900" cy="30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175" y="2917050"/>
            <a:ext cx="229200" cy="102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1288" y="73800"/>
            <a:ext cx="15716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0888" y="73800"/>
            <a:ext cx="22955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82813" y="73800"/>
            <a:ext cx="15716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-1615950" y="2419378"/>
            <a:ext cx="5143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5533750" y="2419353"/>
            <a:ext cx="51435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34"/>
          <p:cNvCxnSpPr/>
          <p:nvPr/>
        </p:nvCxnSpPr>
        <p:spPr>
          <a:xfrm rot="10800000">
            <a:off x="6035300" y="1017728"/>
            <a:ext cx="0" cy="10341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07" name="Google Shape;407;p34"/>
          <p:cNvCxnSpPr/>
          <p:nvPr/>
        </p:nvCxnSpPr>
        <p:spPr>
          <a:xfrm rot="10800000">
            <a:off x="6035300" y="2033688"/>
            <a:ext cx="0" cy="31350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grpSp>
        <p:nvGrpSpPr>
          <p:cNvPr id="408" name="Google Shape;408;p34"/>
          <p:cNvGrpSpPr/>
          <p:nvPr/>
        </p:nvGrpSpPr>
        <p:grpSpPr>
          <a:xfrm>
            <a:off x="3328761" y="742337"/>
            <a:ext cx="2486497" cy="4358294"/>
            <a:chOff x="4500067" y="1639644"/>
            <a:chExt cx="2796645" cy="4722902"/>
          </a:xfrm>
        </p:grpSpPr>
        <p:sp>
          <p:nvSpPr>
            <p:cNvPr id="409" name="Google Shape;409;p34"/>
            <p:cNvSpPr/>
            <p:nvPr/>
          </p:nvSpPr>
          <p:spPr>
            <a:xfrm>
              <a:off x="4506204" y="1639644"/>
              <a:ext cx="2790491" cy="1606481"/>
            </a:xfrm>
            <a:custGeom>
              <a:rect b="b" l="l" r="r" t="t"/>
              <a:pathLst>
                <a:path extrusionOk="0" h="23761" w="21527">
                  <a:moveTo>
                    <a:pt x="21125" y="19722"/>
                  </a:moveTo>
                  <a:lnTo>
                    <a:pt x="20603" y="19290"/>
                  </a:lnTo>
                  <a:lnTo>
                    <a:pt x="20267" y="18170"/>
                  </a:lnTo>
                  <a:lnTo>
                    <a:pt x="19965" y="18638"/>
                  </a:lnTo>
                  <a:lnTo>
                    <a:pt x="19527" y="18422"/>
                  </a:lnTo>
                  <a:lnTo>
                    <a:pt x="18739" y="17123"/>
                  </a:lnTo>
                  <a:lnTo>
                    <a:pt x="18655" y="16076"/>
                  </a:lnTo>
                  <a:lnTo>
                    <a:pt x="17396" y="16618"/>
                  </a:lnTo>
                  <a:cubicBezTo>
                    <a:pt x="17346" y="16136"/>
                    <a:pt x="17295" y="15653"/>
                    <a:pt x="17245" y="15171"/>
                  </a:cubicBezTo>
                  <a:lnTo>
                    <a:pt x="16957" y="15135"/>
                  </a:lnTo>
                  <a:lnTo>
                    <a:pt x="16404" y="15787"/>
                  </a:lnTo>
                  <a:lnTo>
                    <a:pt x="15647" y="15103"/>
                  </a:lnTo>
                  <a:lnTo>
                    <a:pt x="15497" y="14051"/>
                  </a:lnTo>
                  <a:cubicBezTo>
                    <a:pt x="15407" y="13811"/>
                    <a:pt x="15318" y="13570"/>
                    <a:pt x="15228" y="13330"/>
                  </a:cubicBezTo>
                  <a:lnTo>
                    <a:pt x="14507" y="12825"/>
                  </a:lnTo>
                  <a:lnTo>
                    <a:pt x="14507" y="11668"/>
                  </a:lnTo>
                  <a:lnTo>
                    <a:pt x="14036" y="11489"/>
                  </a:lnTo>
                  <a:cubicBezTo>
                    <a:pt x="14097" y="11163"/>
                    <a:pt x="14159" y="10837"/>
                    <a:pt x="14220" y="10511"/>
                  </a:cubicBezTo>
                  <a:lnTo>
                    <a:pt x="14052" y="9969"/>
                  </a:lnTo>
                  <a:cubicBezTo>
                    <a:pt x="14019" y="9741"/>
                    <a:pt x="13985" y="9513"/>
                    <a:pt x="13952" y="9285"/>
                  </a:cubicBezTo>
                  <a:lnTo>
                    <a:pt x="13650" y="9032"/>
                  </a:lnTo>
                  <a:lnTo>
                    <a:pt x="13650" y="8059"/>
                  </a:lnTo>
                  <a:lnTo>
                    <a:pt x="12793" y="8022"/>
                  </a:lnTo>
                  <a:cubicBezTo>
                    <a:pt x="12659" y="7396"/>
                    <a:pt x="12524" y="6770"/>
                    <a:pt x="12390" y="6144"/>
                  </a:cubicBezTo>
                  <a:lnTo>
                    <a:pt x="11653" y="4652"/>
                  </a:lnTo>
                  <a:cubicBezTo>
                    <a:pt x="11714" y="4350"/>
                    <a:pt x="11774" y="4049"/>
                    <a:pt x="11835" y="3747"/>
                  </a:cubicBezTo>
                  <a:lnTo>
                    <a:pt x="11835" y="2783"/>
                  </a:lnTo>
                  <a:lnTo>
                    <a:pt x="11490" y="2783"/>
                  </a:lnTo>
                  <a:lnTo>
                    <a:pt x="11162" y="3003"/>
                  </a:lnTo>
                  <a:cubicBezTo>
                    <a:pt x="11140" y="2821"/>
                    <a:pt x="11119" y="2639"/>
                    <a:pt x="11097" y="2457"/>
                  </a:cubicBezTo>
                  <a:lnTo>
                    <a:pt x="10474" y="0"/>
                  </a:lnTo>
                  <a:lnTo>
                    <a:pt x="9988" y="1304"/>
                  </a:lnTo>
                  <a:lnTo>
                    <a:pt x="9385" y="1736"/>
                  </a:lnTo>
                  <a:lnTo>
                    <a:pt x="8510" y="3471"/>
                  </a:lnTo>
                  <a:lnTo>
                    <a:pt x="6832" y="6865"/>
                  </a:lnTo>
                  <a:lnTo>
                    <a:pt x="5840" y="9753"/>
                  </a:lnTo>
                  <a:lnTo>
                    <a:pt x="5421" y="9753"/>
                  </a:lnTo>
                  <a:lnTo>
                    <a:pt x="4647" y="10658"/>
                  </a:lnTo>
                  <a:lnTo>
                    <a:pt x="4497" y="12031"/>
                  </a:lnTo>
                  <a:lnTo>
                    <a:pt x="2918" y="12462"/>
                  </a:lnTo>
                  <a:lnTo>
                    <a:pt x="2329" y="15318"/>
                  </a:lnTo>
                  <a:lnTo>
                    <a:pt x="1287" y="16691"/>
                  </a:lnTo>
                  <a:lnTo>
                    <a:pt x="1287" y="18675"/>
                  </a:lnTo>
                  <a:lnTo>
                    <a:pt x="382" y="19759"/>
                  </a:lnTo>
                  <a:cubicBezTo>
                    <a:pt x="255" y="20467"/>
                    <a:pt x="127" y="21174"/>
                    <a:pt x="0" y="21882"/>
                  </a:cubicBezTo>
                  <a:lnTo>
                    <a:pt x="7561" y="23761"/>
                  </a:lnTo>
                  <a:lnTo>
                    <a:pt x="11441" y="21732"/>
                  </a:lnTo>
                  <a:cubicBezTo>
                    <a:pt x="13753" y="22408"/>
                    <a:pt x="15536" y="24099"/>
                    <a:pt x="18201" y="23423"/>
                  </a:cubicBezTo>
                  <a:lnTo>
                    <a:pt x="21527" y="21600"/>
                  </a:lnTo>
                  <a:lnTo>
                    <a:pt x="21125" y="19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5924820" y="1825918"/>
              <a:ext cx="118908" cy="162972"/>
            </a:xfrm>
            <a:custGeom>
              <a:rect b="b" l="l" r="r" t="t"/>
              <a:pathLst>
                <a:path extrusionOk="0" h="21600" w="21600">
                  <a:moveTo>
                    <a:pt x="0" y="3456"/>
                  </a:moveTo>
                  <a:lnTo>
                    <a:pt x="13479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4720" y="21600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4807195" y="2633094"/>
              <a:ext cx="342738" cy="319140"/>
            </a:xfrm>
            <a:custGeom>
              <a:rect b="b" l="l" r="r" t="t"/>
              <a:pathLst>
                <a:path extrusionOk="0" h="21600" w="21600">
                  <a:moveTo>
                    <a:pt x="0" y="18511"/>
                  </a:moveTo>
                  <a:lnTo>
                    <a:pt x="7689" y="7270"/>
                  </a:lnTo>
                  <a:lnTo>
                    <a:pt x="11720" y="7270"/>
                  </a:lnTo>
                  <a:lnTo>
                    <a:pt x="13539" y="2038"/>
                  </a:lnTo>
                  <a:lnTo>
                    <a:pt x="17198" y="0"/>
                  </a:lnTo>
                  <a:lnTo>
                    <a:pt x="19761" y="5295"/>
                  </a:lnTo>
                  <a:lnTo>
                    <a:pt x="19761" y="11893"/>
                  </a:lnTo>
                  <a:lnTo>
                    <a:pt x="21600" y="18511"/>
                  </a:lnTo>
                  <a:lnTo>
                    <a:pt x="17941" y="21600"/>
                  </a:lnTo>
                  <a:lnTo>
                    <a:pt x="15007" y="19163"/>
                  </a:lnTo>
                  <a:lnTo>
                    <a:pt x="7513" y="19835"/>
                  </a:lnTo>
                  <a:lnTo>
                    <a:pt x="5126" y="16515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5862732" y="2757272"/>
              <a:ext cx="60858" cy="1108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0"/>
                  </a:lnTo>
                  <a:lnTo>
                    <a:pt x="21600" y="1083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6017955" y="2788320"/>
              <a:ext cx="226638" cy="15957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876" y="12313"/>
                  </a:lnTo>
                  <a:lnTo>
                    <a:pt x="5001" y="0"/>
                  </a:lnTo>
                  <a:lnTo>
                    <a:pt x="14114" y="6177"/>
                  </a:lnTo>
                  <a:lnTo>
                    <a:pt x="19647" y="4833"/>
                  </a:lnTo>
                  <a:lnTo>
                    <a:pt x="21600" y="21600"/>
                  </a:lnTo>
                  <a:lnTo>
                    <a:pt x="10800" y="16305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5583322" y="2726227"/>
              <a:ext cx="162702" cy="224748"/>
            </a:xfrm>
            <a:custGeom>
              <a:rect b="b" l="l" r="r" t="t"/>
              <a:pathLst>
                <a:path extrusionOk="0" h="21600" w="21600">
                  <a:moveTo>
                    <a:pt x="0" y="18139"/>
                  </a:moveTo>
                  <a:lnTo>
                    <a:pt x="0" y="5012"/>
                  </a:lnTo>
                  <a:lnTo>
                    <a:pt x="5812" y="1551"/>
                  </a:lnTo>
                  <a:lnTo>
                    <a:pt x="17766" y="0"/>
                  </a:lnTo>
                  <a:lnTo>
                    <a:pt x="21600" y="5012"/>
                  </a:lnTo>
                  <a:lnTo>
                    <a:pt x="10800" y="21600"/>
                  </a:lnTo>
                  <a:lnTo>
                    <a:pt x="7337" y="15335"/>
                  </a:lnTo>
                  <a:close/>
                </a:path>
              </a:pathLst>
            </a:custGeom>
            <a:solidFill>
              <a:srgbClr val="90D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5986913" y="2664137"/>
              <a:ext cx="295866" cy="129438"/>
            </a:xfrm>
            <a:custGeom>
              <a:rect b="b" l="l" r="r" t="t"/>
              <a:pathLst>
                <a:path extrusionOk="0" h="21600" w="21600">
                  <a:moveTo>
                    <a:pt x="0" y="15592"/>
                  </a:moveTo>
                  <a:lnTo>
                    <a:pt x="17588" y="0"/>
                  </a:lnTo>
                  <a:lnTo>
                    <a:pt x="21600" y="12898"/>
                  </a:lnTo>
                  <a:lnTo>
                    <a:pt x="21600" y="21600"/>
                  </a:lnTo>
                  <a:lnTo>
                    <a:pt x="11854" y="15592"/>
                  </a:lnTo>
                  <a:close/>
                </a:path>
              </a:pathLst>
            </a:custGeom>
            <a:solidFill>
              <a:srgbClr val="96D7F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6359452" y="2788320"/>
              <a:ext cx="339660" cy="270108"/>
            </a:xfrm>
            <a:custGeom>
              <a:rect b="b" l="l" r="r" t="t"/>
              <a:pathLst>
                <a:path extrusionOk="0" h="21600" w="21600">
                  <a:moveTo>
                    <a:pt x="0" y="9360"/>
                  </a:moveTo>
                  <a:lnTo>
                    <a:pt x="6456" y="1564"/>
                  </a:lnTo>
                  <a:lnTo>
                    <a:pt x="11254" y="0"/>
                  </a:lnTo>
                  <a:lnTo>
                    <a:pt x="16072" y="6381"/>
                  </a:lnTo>
                  <a:lnTo>
                    <a:pt x="18836" y="17702"/>
                  </a:lnTo>
                  <a:lnTo>
                    <a:pt x="21600" y="21600"/>
                  </a:lnTo>
                  <a:lnTo>
                    <a:pt x="9240" y="15617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6700950" y="2912501"/>
              <a:ext cx="284688" cy="120474"/>
            </a:xfrm>
            <a:custGeom>
              <a:rect b="b" l="l" r="r" t="t"/>
              <a:pathLst>
                <a:path extrusionOk="0" h="21600" w="21600">
                  <a:moveTo>
                    <a:pt x="0" y="7627"/>
                  </a:moveTo>
                  <a:lnTo>
                    <a:pt x="12555" y="0"/>
                  </a:lnTo>
                  <a:lnTo>
                    <a:pt x="21600" y="21600"/>
                  </a:lnTo>
                  <a:lnTo>
                    <a:pt x="13238" y="21600"/>
                  </a:lnTo>
                  <a:lnTo>
                    <a:pt x="11895" y="108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5621513" y="1639644"/>
              <a:ext cx="1010214" cy="1086896"/>
            </a:xfrm>
            <a:custGeom>
              <a:rect b="b" l="l" r="r" t="t"/>
              <a:pathLst>
                <a:path extrusionOk="0" h="1086896" w="1010214">
                  <a:moveTo>
                    <a:pt x="241516" y="0"/>
                  </a:moveTo>
                  <a:lnTo>
                    <a:pt x="322240" y="166104"/>
                  </a:lnTo>
                  <a:lnTo>
                    <a:pt x="343987" y="261409"/>
                  </a:lnTo>
                  <a:lnTo>
                    <a:pt x="489907" y="415386"/>
                  </a:lnTo>
                  <a:lnTo>
                    <a:pt x="542055" y="542341"/>
                  </a:lnTo>
                  <a:lnTo>
                    <a:pt x="653178" y="544857"/>
                  </a:lnTo>
                  <a:lnTo>
                    <a:pt x="653178" y="610675"/>
                  </a:lnTo>
                  <a:lnTo>
                    <a:pt x="692324" y="627733"/>
                  </a:lnTo>
                  <a:lnTo>
                    <a:pt x="705326" y="673976"/>
                  </a:lnTo>
                  <a:lnTo>
                    <a:pt x="727074" y="710609"/>
                  </a:lnTo>
                  <a:lnTo>
                    <a:pt x="703175" y="776779"/>
                  </a:lnTo>
                  <a:lnTo>
                    <a:pt x="764349" y="788855"/>
                  </a:lnTo>
                  <a:lnTo>
                    <a:pt x="764349" y="867102"/>
                  </a:lnTo>
                  <a:lnTo>
                    <a:pt x="857794" y="901268"/>
                  </a:lnTo>
                  <a:lnTo>
                    <a:pt x="892543" y="949977"/>
                  </a:lnTo>
                  <a:lnTo>
                    <a:pt x="912093" y="1021079"/>
                  </a:lnTo>
                  <a:lnTo>
                    <a:pt x="1010214" y="1067322"/>
                  </a:lnTo>
                  <a:lnTo>
                    <a:pt x="870842" y="1086896"/>
                  </a:lnTo>
                  <a:lnTo>
                    <a:pt x="870842" y="1009606"/>
                  </a:lnTo>
                  <a:lnTo>
                    <a:pt x="778005" y="933825"/>
                  </a:lnTo>
                  <a:lnTo>
                    <a:pt x="647285" y="842546"/>
                  </a:lnTo>
                  <a:lnTo>
                    <a:pt x="628344" y="854975"/>
                  </a:lnTo>
                  <a:lnTo>
                    <a:pt x="627409" y="852143"/>
                  </a:lnTo>
                  <a:lnTo>
                    <a:pt x="447462" y="969234"/>
                  </a:lnTo>
                  <a:lnTo>
                    <a:pt x="340051" y="946254"/>
                  </a:lnTo>
                  <a:lnTo>
                    <a:pt x="274861" y="969234"/>
                  </a:lnTo>
                  <a:lnTo>
                    <a:pt x="186062" y="904035"/>
                  </a:lnTo>
                  <a:lnTo>
                    <a:pt x="139237" y="925280"/>
                  </a:lnTo>
                  <a:lnTo>
                    <a:pt x="135678" y="930403"/>
                  </a:lnTo>
                  <a:lnTo>
                    <a:pt x="120758" y="936945"/>
                  </a:lnTo>
                  <a:lnTo>
                    <a:pt x="78245" y="865542"/>
                  </a:lnTo>
                  <a:lnTo>
                    <a:pt x="55281" y="806869"/>
                  </a:lnTo>
                  <a:lnTo>
                    <a:pt x="0" y="832935"/>
                  </a:lnTo>
                  <a:lnTo>
                    <a:pt x="0" y="777684"/>
                  </a:lnTo>
                  <a:lnTo>
                    <a:pt x="84138" y="699438"/>
                  </a:lnTo>
                  <a:lnTo>
                    <a:pt x="136286" y="569061"/>
                  </a:lnTo>
                  <a:lnTo>
                    <a:pt x="84138" y="455138"/>
                  </a:lnTo>
                  <a:lnTo>
                    <a:pt x="153964" y="292456"/>
                  </a:lnTo>
                  <a:lnTo>
                    <a:pt x="216682" y="162078"/>
                  </a:lnTo>
                  <a:lnTo>
                    <a:pt x="191567" y="122930"/>
                  </a:lnTo>
                  <a:close/>
                </a:path>
              </a:pathLst>
            </a:custGeom>
            <a:solidFill>
              <a:srgbClr val="DFF3F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5757599" y="2260548"/>
              <a:ext cx="492696" cy="348354"/>
            </a:xfrm>
            <a:custGeom>
              <a:rect b="b" l="l" r="r" t="t"/>
              <a:pathLst>
                <a:path extrusionOk="0" h="21600" w="21600">
                  <a:moveTo>
                    <a:pt x="19000" y="7874"/>
                  </a:moveTo>
                  <a:lnTo>
                    <a:pt x="17340" y="10492"/>
                  </a:lnTo>
                  <a:lnTo>
                    <a:pt x="14917" y="9087"/>
                  </a:lnTo>
                  <a:lnTo>
                    <a:pt x="13270" y="2811"/>
                  </a:lnTo>
                  <a:lnTo>
                    <a:pt x="10222" y="0"/>
                  </a:lnTo>
                  <a:lnTo>
                    <a:pt x="6084" y="5236"/>
                  </a:lnTo>
                  <a:lnTo>
                    <a:pt x="5254" y="11089"/>
                  </a:lnTo>
                  <a:lnTo>
                    <a:pt x="2572" y="13726"/>
                  </a:lnTo>
                  <a:lnTo>
                    <a:pt x="0" y="18963"/>
                  </a:lnTo>
                  <a:lnTo>
                    <a:pt x="2191" y="17557"/>
                  </a:lnTo>
                  <a:lnTo>
                    <a:pt x="6084" y="21600"/>
                  </a:lnTo>
                  <a:lnTo>
                    <a:pt x="8942" y="20175"/>
                  </a:lnTo>
                  <a:lnTo>
                    <a:pt x="13651" y="21600"/>
                  </a:lnTo>
                  <a:lnTo>
                    <a:pt x="21600" y="14284"/>
                  </a:lnTo>
                  <a:lnTo>
                    <a:pt x="20525" y="9684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4500067" y="2973222"/>
              <a:ext cx="2796645" cy="3389324"/>
            </a:xfrm>
            <a:custGeom>
              <a:rect b="b" l="l" r="r" t="t"/>
              <a:pathLst>
                <a:path extrusionOk="0" h="3389324" w="2796645">
                  <a:moveTo>
                    <a:pt x="1538936" y="0"/>
                  </a:moveTo>
                  <a:cubicBezTo>
                    <a:pt x="1563795" y="34314"/>
                    <a:pt x="1594155" y="63838"/>
                    <a:pt x="1628814" y="88826"/>
                  </a:cubicBezTo>
                  <a:lnTo>
                    <a:pt x="1700082" y="126788"/>
                  </a:lnTo>
                  <a:lnTo>
                    <a:pt x="1744479" y="150437"/>
                  </a:lnTo>
                  <a:cubicBezTo>
                    <a:pt x="1912680" y="215119"/>
                    <a:pt x="2130374" y="211293"/>
                    <a:pt x="2320473" y="155219"/>
                  </a:cubicBezTo>
                  <a:lnTo>
                    <a:pt x="2395518" y="126788"/>
                  </a:lnTo>
                  <a:lnTo>
                    <a:pt x="2456668" y="103621"/>
                  </a:lnTo>
                  <a:cubicBezTo>
                    <a:pt x="2499539" y="83326"/>
                    <a:pt x="2539480" y="60019"/>
                    <a:pt x="2575288" y="33955"/>
                  </a:cubicBezTo>
                  <a:cubicBezTo>
                    <a:pt x="2619677" y="58704"/>
                    <a:pt x="2665805" y="79485"/>
                    <a:pt x="2713229" y="96569"/>
                  </a:cubicBezTo>
                  <a:lnTo>
                    <a:pt x="2796645" y="119714"/>
                  </a:lnTo>
                  <a:lnTo>
                    <a:pt x="2796645" y="127025"/>
                  </a:lnTo>
                  <a:lnTo>
                    <a:pt x="2796645" y="182776"/>
                  </a:lnTo>
                  <a:lnTo>
                    <a:pt x="2767838" y="330549"/>
                  </a:lnTo>
                  <a:lnTo>
                    <a:pt x="2748564" y="429422"/>
                  </a:lnTo>
                  <a:lnTo>
                    <a:pt x="2630534" y="607405"/>
                  </a:lnTo>
                  <a:lnTo>
                    <a:pt x="2630534" y="933635"/>
                  </a:lnTo>
                  <a:lnTo>
                    <a:pt x="2619994" y="951127"/>
                  </a:lnTo>
                  <a:lnTo>
                    <a:pt x="2494938" y="1159066"/>
                  </a:lnTo>
                  <a:lnTo>
                    <a:pt x="2418550" y="1627420"/>
                  </a:lnTo>
                  <a:lnTo>
                    <a:pt x="2212943" y="1698701"/>
                  </a:lnTo>
                  <a:lnTo>
                    <a:pt x="2193423" y="1923913"/>
                  </a:lnTo>
                  <a:lnTo>
                    <a:pt x="2092832" y="2072378"/>
                  </a:lnTo>
                  <a:lnTo>
                    <a:pt x="2038176" y="2072378"/>
                  </a:lnTo>
                  <a:lnTo>
                    <a:pt x="1909346" y="2547074"/>
                  </a:lnTo>
                  <a:lnTo>
                    <a:pt x="1690856" y="3104638"/>
                  </a:lnTo>
                  <a:lnTo>
                    <a:pt x="1577251" y="3389324"/>
                  </a:lnTo>
                  <a:lnTo>
                    <a:pt x="1093553" y="2955954"/>
                  </a:lnTo>
                  <a:lnTo>
                    <a:pt x="1037336" y="2666677"/>
                  </a:lnTo>
                  <a:lnTo>
                    <a:pt x="992050" y="2432718"/>
                  </a:lnTo>
                  <a:lnTo>
                    <a:pt x="672578" y="2379804"/>
                  </a:lnTo>
                  <a:lnTo>
                    <a:pt x="705110" y="1963052"/>
                  </a:lnTo>
                  <a:lnTo>
                    <a:pt x="511735" y="1559200"/>
                  </a:lnTo>
                  <a:lnTo>
                    <a:pt x="501195" y="1537554"/>
                  </a:lnTo>
                  <a:lnTo>
                    <a:pt x="410493" y="1808902"/>
                  </a:lnTo>
                  <a:lnTo>
                    <a:pt x="329812" y="1369191"/>
                  </a:lnTo>
                  <a:lnTo>
                    <a:pt x="168969" y="1395867"/>
                  </a:lnTo>
                  <a:lnTo>
                    <a:pt x="200071" y="837428"/>
                  </a:lnTo>
                  <a:lnTo>
                    <a:pt x="116787" y="507043"/>
                  </a:lnTo>
                  <a:lnTo>
                    <a:pt x="106636" y="496329"/>
                  </a:lnTo>
                  <a:lnTo>
                    <a:pt x="49118" y="435981"/>
                  </a:lnTo>
                  <a:lnTo>
                    <a:pt x="31197" y="330549"/>
                  </a:lnTo>
                  <a:lnTo>
                    <a:pt x="0" y="147021"/>
                  </a:lnTo>
                  <a:lnTo>
                    <a:pt x="83760" y="130596"/>
                  </a:lnTo>
                  <a:lnTo>
                    <a:pt x="97392" y="126788"/>
                  </a:lnTo>
                  <a:lnTo>
                    <a:pt x="224384" y="91312"/>
                  </a:lnTo>
                  <a:cubicBezTo>
                    <a:pt x="352944" y="50150"/>
                    <a:pt x="440206" y="8117"/>
                    <a:pt x="440206" y="8117"/>
                  </a:cubicBezTo>
                  <a:cubicBezTo>
                    <a:pt x="440206" y="8117"/>
                    <a:pt x="467950" y="69578"/>
                    <a:pt x="582392" y="115674"/>
                  </a:cubicBezTo>
                  <a:lnTo>
                    <a:pt x="617474" y="126788"/>
                  </a:lnTo>
                  <a:lnTo>
                    <a:pt x="661933" y="140873"/>
                  </a:lnTo>
                  <a:cubicBezTo>
                    <a:pt x="722525" y="155624"/>
                    <a:pt x="798875" y="165458"/>
                    <a:pt x="894756" y="165458"/>
                  </a:cubicBezTo>
                  <a:cubicBezTo>
                    <a:pt x="990638" y="165458"/>
                    <a:pt x="1077827" y="155325"/>
                    <a:pt x="1154676" y="140126"/>
                  </a:cubicBezTo>
                  <a:lnTo>
                    <a:pt x="1209803" y="126788"/>
                  </a:lnTo>
                  <a:lnTo>
                    <a:pt x="1261991" y="114161"/>
                  </a:lnTo>
                  <a:cubicBezTo>
                    <a:pt x="1427239" y="66664"/>
                    <a:pt x="1522723" y="3334"/>
                    <a:pt x="1522723" y="3334"/>
                  </a:cubicBezTo>
                  <a:close/>
                </a:path>
              </a:pathLst>
            </a:custGeom>
            <a:solidFill>
              <a:srgbClr val="3EA3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5537901" y="3304181"/>
              <a:ext cx="1583010" cy="3057966"/>
            </a:xfrm>
            <a:custGeom>
              <a:rect b="b" l="l" r="r" t="t"/>
              <a:pathLst>
                <a:path extrusionOk="0" h="21600" w="21600">
                  <a:moveTo>
                    <a:pt x="17516" y="7094"/>
                  </a:moveTo>
                  <a:lnTo>
                    <a:pt x="14424" y="6186"/>
                  </a:lnTo>
                  <a:lnTo>
                    <a:pt x="12569" y="3467"/>
                  </a:lnTo>
                  <a:lnTo>
                    <a:pt x="9735" y="4745"/>
                  </a:lnTo>
                  <a:lnTo>
                    <a:pt x="6863" y="4000"/>
                  </a:lnTo>
                  <a:lnTo>
                    <a:pt x="6863" y="0"/>
                  </a:lnTo>
                  <a:lnTo>
                    <a:pt x="5240" y="4585"/>
                  </a:lnTo>
                  <a:lnTo>
                    <a:pt x="8964" y="7840"/>
                  </a:lnTo>
                  <a:lnTo>
                    <a:pt x="7316" y="11199"/>
                  </a:lnTo>
                  <a:lnTo>
                    <a:pt x="6863" y="9813"/>
                  </a:lnTo>
                  <a:lnTo>
                    <a:pt x="5240" y="11839"/>
                  </a:lnTo>
                  <a:lnTo>
                    <a:pt x="1872" y="10826"/>
                  </a:lnTo>
                  <a:lnTo>
                    <a:pt x="8" y="13280"/>
                  </a:lnTo>
                  <a:lnTo>
                    <a:pt x="1872" y="13708"/>
                  </a:lnTo>
                  <a:lnTo>
                    <a:pt x="0" y="16495"/>
                  </a:lnTo>
                  <a:lnTo>
                    <a:pt x="762" y="18539"/>
                  </a:lnTo>
                  <a:lnTo>
                    <a:pt x="7367" y="21600"/>
                  </a:lnTo>
                  <a:lnTo>
                    <a:pt x="8917" y="19589"/>
                  </a:lnTo>
                  <a:lnTo>
                    <a:pt x="11899" y="15651"/>
                  </a:lnTo>
                  <a:lnTo>
                    <a:pt x="13657" y="12298"/>
                  </a:lnTo>
                  <a:lnTo>
                    <a:pt x="14403" y="12298"/>
                  </a:lnTo>
                  <a:lnTo>
                    <a:pt x="15775" y="11252"/>
                  </a:lnTo>
                  <a:lnTo>
                    <a:pt x="16046" y="9660"/>
                  </a:lnTo>
                  <a:lnTo>
                    <a:pt x="18847" y="9155"/>
                  </a:lnTo>
                  <a:lnTo>
                    <a:pt x="19893" y="5846"/>
                  </a:lnTo>
                  <a:lnTo>
                    <a:pt x="21600" y="4377"/>
                  </a:lnTo>
                  <a:lnTo>
                    <a:pt x="17516" y="496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4606544" y="3304181"/>
              <a:ext cx="455112" cy="1477116"/>
            </a:xfrm>
            <a:custGeom>
              <a:rect b="b" l="l" r="r" t="t"/>
              <a:pathLst>
                <a:path extrusionOk="0" h="21600" w="21600">
                  <a:moveTo>
                    <a:pt x="16576" y="5080"/>
                  </a:moveTo>
                  <a:lnTo>
                    <a:pt x="12642" y="0"/>
                  </a:lnTo>
                  <a:lnTo>
                    <a:pt x="0" y="2402"/>
                  </a:lnTo>
                  <a:lnTo>
                    <a:pt x="501" y="2560"/>
                  </a:lnTo>
                  <a:lnTo>
                    <a:pt x="4435" y="7391"/>
                  </a:lnTo>
                  <a:lnTo>
                    <a:pt x="2962" y="15558"/>
                  </a:lnTo>
                  <a:lnTo>
                    <a:pt x="10594" y="15172"/>
                  </a:lnTo>
                  <a:lnTo>
                    <a:pt x="14425" y="21600"/>
                  </a:lnTo>
                  <a:lnTo>
                    <a:pt x="18727" y="17632"/>
                  </a:lnTo>
                  <a:lnTo>
                    <a:pt x="19228" y="17955"/>
                  </a:lnTo>
                  <a:lnTo>
                    <a:pt x="21600" y="3509"/>
                  </a:lnTo>
                  <a:close/>
                </a:path>
              </a:pathLst>
            </a:custGeom>
            <a:solidFill>
              <a:srgbClr val="2F94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5364340" y="3757990"/>
              <a:ext cx="339336" cy="770202"/>
            </a:xfrm>
            <a:custGeom>
              <a:rect b="b" l="l" r="r" t="t"/>
              <a:pathLst>
                <a:path extrusionOk="0" h="21600" w="21600">
                  <a:moveTo>
                    <a:pt x="0" y="3596"/>
                  </a:moveTo>
                  <a:lnTo>
                    <a:pt x="11245" y="0"/>
                  </a:lnTo>
                  <a:lnTo>
                    <a:pt x="13102" y="6564"/>
                  </a:lnTo>
                  <a:lnTo>
                    <a:pt x="21600" y="4867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6856178" y="3222951"/>
              <a:ext cx="266976" cy="264492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5" name="Google Shape;425;p34"/>
            <p:cNvGrpSpPr/>
            <p:nvPr/>
          </p:nvGrpSpPr>
          <p:grpSpPr>
            <a:xfrm>
              <a:off x="5347575" y="4761075"/>
              <a:ext cx="440379" cy="530049"/>
              <a:chOff x="3863481" y="3960327"/>
              <a:chExt cx="577850" cy="695510"/>
            </a:xfrm>
          </p:grpSpPr>
          <p:sp>
            <p:nvSpPr>
              <p:cNvPr id="426" name="Google Shape;426;p34"/>
              <p:cNvSpPr/>
              <p:nvPr/>
            </p:nvSpPr>
            <p:spPr>
              <a:xfrm>
                <a:off x="3872304" y="4017907"/>
                <a:ext cx="217488" cy="637929"/>
              </a:xfrm>
              <a:custGeom>
                <a:rect b="b" l="l" r="r" t="t"/>
                <a:pathLst>
                  <a:path extrusionOk="0" h="1684" w="546">
                    <a:moveTo>
                      <a:pt x="455" y="1684"/>
                    </a:moveTo>
                    <a:lnTo>
                      <a:pt x="36" y="136"/>
                    </a:lnTo>
                    <a:lnTo>
                      <a:pt x="0" y="0"/>
                    </a:lnTo>
                    <a:lnTo>
                      <a:pt x="546" y="509"/>
                    </a:lnTo>
                    <a:lnTo>
                      <a:pt x="455" y="1684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4"/>
              <p:cNvSpPr/>
              <p:nvPr/>
            </p:nvSpPr>
            <p:spPr>
              <a:xfrm>
                <a:off x="4044456" y="4054274"/>
                <a:ext cx="396875" cy="601564"/>
              </a:xfrm>
              <a:custGeom>
                <a:rect b="b" l="l" r="r" t="t"/>
                <a:pathLst>
                  <a:path extrusionOk="0" h="1589" w="1002">
                    <a:moveTo>
                      <a:pt x="0" y="1589"/>
                    </a:moveTo>
                    <a:lnTo>
                      <a:pt x="91" y="414"/>
                    </a:lnTo>
                    <a:lnTo>
                      <a:pt x="1002" y="0"/>
                    </a:lnTo>
                    <a:lnTo>
                      <a:pt x="360" y="1572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4"/>
              <p:cNvSpPr/>
              <p:nvPr/>
            </p:nvSpPr>
            <p:spPr>
              <a:xfrm>
                <a:off x="3863481" y="3960327"/>
                <a:ext cx="577850" cy="250020"/>
              </a:xfrm>
              <a:custGeom>
                <a:rect b="b" l="l" r="r" t="t"/>
                <a:pathLst>
                  <a:path extrusionOk="0" h="661" w="1457">
                    <a:moveTo>
                      <a:pt x="546" y="661"/>
                    </a:moveTo>
                    <a:lnTo>
                      <a:pt x="546" y="661"/>
                    </a:lnTo>
                    <a:lnTo>
                      <a:pt x="0" y="152"/>
                    </a:lnTo>
                    <a:lnTo>
                      <a:pt x="119" y="138"/>
                    </a:lnTo>
                    <a:lnTo>
                      <a:pt x="1323" y="0"/>
                    </a:lnTo>
                    <a:lnTo>
                      <a:pt x="1457" y="247"/>
                    </a:lnTo>
                    <a:lnTo>
                      <a:pt x="546" y="661"/>
                    </a:lnTo>
                    <a:close/>
                  </a:path>
                </a:pathLst>
              </a:custGeom>
              <a:solidFill>
                <a:srgbClr val="44AD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9" name="Google Shape;429;p34"/>
            <p:cNvSpPr/>
            <p:nvPr/>
          </p:nvSpPr>
          <p:spPr>
            <a:xfrm>
              <a:off x="6199098" y="4516025"/>
              <a:ext cx="339336" cy="502578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34"/>
          <p:cNvGrpSpPr/>
          <p:nvPr/>
        </p:nvGrpSpPr>
        <p:grpSpPr>
          <a:xfrm>
            <a:off x="340268" y="955380"/>
            <a:ext cx="3195850" cy="1101291"/>
            <a:chOff x="332936" y="2627766"/>
            <a:chExt cx="3391901" cy="1519860"/>
          </a:xfrm>
        </p:grpSpPr>
        <p:sp>
          <p:nvSpPr>
            <p:cNvPr id="431" name="Google Shape;431;p34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4"/>
            <p:cNvSpPr txBox="1"/>
            <p:nvPr/>
          </p:nvSpPr>
          <p:spPr>
            <a:xfrm>
              <a:off x="795637" y="2857326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SPEAKER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Controlled by our voice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Music, News, Weather, Sports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Invading homes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4"/>
          <p:cNvGrpSpPr/>
          <p:nvPr/>
        </p:nvGrpSpPr>
        <p:grpSpPr>
          <a:xfrm>
            <a:off x="89240" y="2294756"/>
            <a:ext cx="3011016" cy="1267651"/>
            <a:chOff x="332936" y="2627766"/>
            <a:chExt cx="2937003" cy="1749449"/>
          </a:xfrm>
        </p:grpSpPr>
        <p:sp>
          <p:nvSpPr>
            <p:cNvPr id="434" name="Google Shape;434;p34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4"/>
            <p:cNvSpPr txBox="1"/>
            <p:nvPr/>
          </p:nvSpPr>
          <p:spPr>
            <a:xfrm>
              <a:off x="340739" y="3086915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rPr b="1" lang="en" sz="1700">
                  <a:latin typeface="Times New Roman"/>
                  <a:ea typeface="Times New Roman"/>
                  <a:cs typeface="Times New Roman"/>
                  <a:sym typeface="Times New Roman"/>
                </a:rPr>
                <a:t>How does it actually work</a:t>
              </a:r>
              <a:endParaRPr b="1" i="0" sz="1700" u="none" cap="none" strike="noStrike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36" name="Google Shape;436;p34"/>
          <p:cNvGrpSpPr/>
          <p:nvPr/>
        </p:nvGrpSpPr>
        <p:grpSpPr>
          <a:xfrm>
            <a:off x="332923" y="3634210"/>
            <a:ext cx="2767244" cy="1267673"/>
            <a:chOff x="332936" y="4652338"/>
            <a:chExt cx="2937003" cy="1749480"/>
          </a:xfrm>
        </p:grpSpPr>
        <p:sp>
          <p:nvSpPr>
            <p:cNvPr id="437" name="Google Shape;437;p34"/>
            <p:cNvSpPr txBox="1"/>
            <p:nvPr/>
          </p:nvSpPr>
          <p:spPr>
            <a:xfrm>
              <a:off x="332936" y="4652338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4"/>
            <p:cNvSpPr txBox="1"/>
            <p:nvPr/>
          </p:nvSpPr>
          <p:spPr>
            <a:xfrm>
              <a:off x="340739" y="5111518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34"/>
          <p:cNvGrpSpPr/>
          <p:nvPr/>
        </p:nvGrpSpPr>
        <p:grpSpPr>
          <a:xfrm>
            <a:off x="6035299" y="793003"/>
            <a:ext cx="2674377" cy="1218056"/>
            <a:chOff x="8630011" y="1466725"/>
            <a:chExt cx="4566900" cy="1421800"/>
          </a:xfrm>
        </p:grpSpPr>
        <p:sp>
          <p:nvSpPr>
            <p:cNvPr id="440" name="Google Shape;440;p34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4"/>
            <p:cNvSpPr txBox="1"/>
            <p:nvPr/>
          </p:nvSpPr>
          <p:spPr>
            <a:xfrm>
              <a:off x="8630011" y="1639025"/>
              <a:ext cx="4566900" cy="12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ALEXA is the wake word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Continually learns and adapts to our speech patterns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8 languages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Business aspects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42" name="Google Shape;442;p34"/>
          <p:cNvGrpSpPr/>
          <p:nvPr/>
        </p:nvGrpSpPr>
        <p:grpSpPr>
          <a:xfrm>
            <a:off x="6199611" y="2376583"/>
            <a:ext cx="2626265" cy="1320405"/>
            <a:chOff x="8921977" y="1466725"/>
            <a:chExt cx="2937000" cy="1541269"/>
          </a:xfrm>
        </p:grpSpPr>
        <p:sp>
          <p:nvSpPr>
            <p:cNvPr id="443" name="Google Shape;443;p34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4"/>
            <p:cNvSpPr txBox="1"/>
            <p:nvPr/>
          </p:nvSpPr>
          <p:spPr>
            <a:xfrm>
              <a:off x="8929765" y="1925894"/>
              <a:ext cx="2929200" cy="10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34"/>
          <p:cNvGrpSpPr/>
          <p:nvPr/>
        </p:nvGrpSpPr>
        <p:grpSpPr>
          <a:xfrm>
            <a:off x="6199611" y="3767349"/>
            <a:ext cx="2626265" cy="1038477"/>
            <a:chOff x="8921977" y="3848220"/>
            <a:chExt cx="2937000" cy="1212183"/>
          </a:xfrm>
        </p:grpSpPr>
        <p:sp>
          <p:nvSpPr>
            <p:cNvPr id="446" name="Google Shape;446;p34"/>
            <p:cNvSpPr txBox="1"/>
            <p:nvPr/>
          </p:nvSpPr>
          <p:spPr>
            <a:xfrm>
              <a:off x="8921977" y="3848220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 txBox="1"/>
            <p:nvPr/>
          </p:nvSpPr>
          <p:spPr>
            <a:xfrm>
              <a:off x="8925872" y="4229402"/>
              <a:ext cx="2929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8" name="Google Shape;4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75" y="397875"/>
            <a:ext cx="3740951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72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025" y="307225"/>
            <a:ext cx="39599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8150" y="625413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2000" y="625400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875" y="625388"/>
            <a:ext cx="238125" cy="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4"/>
          <p:cNvSpPr txBox="1"/>
          <p:nvPr/>
        </p:nvSpPr>
        <p:spPr>
          <a:xfrm>
            <a:off x="2527900" y="34775"/>
            <a:ext cx="3000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Alexa?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56" name="Google Shape;456;p34"/>
          <p:cNvCxnSpPr/>
          <p:nvPr/>
        </p:nvCxnSpPr>
        <p:spPr>
          <a:xfrm flipH="1" rot="10800000">
            <a:off x="2539600" y="2807400"/>
            <a:ext cx="836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34"/>
          <p:cNvSpPr/>
          <p:nvPr/>
        </p:nvSpPr>
        <p:spPr>
          <a:xfrm>
            <a:off x="3257550" y="2743200"/>
            <a:ext cx="1179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 WHAT HAPPENS AFTER THE REQUEST(NLG)?</a:t>
            </a:r>
            <a:endParaRPr sz="3300"/>
          </a:p>
        </p:txBody>
      </p:sp>
      <p:pic>
        <p:nvPicPr>
          <p:cNvPr id="463" name="Google Shape;4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25" y="3143250"/>
            <a:ext cx="33528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50" y="2136775"/>
            <a:ext cx="2476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300" y="1017713"/>
            <a:ext cx="34480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1600" y="1556125"/>
            <a:ext cx="11430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4112" y="1741502"/>
            <a:ext cx="2405513" cy="179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3563" y="2441575"/>
            <a:ext cx="13430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89588" y="1803388"/>
            <a:ext cx="14001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 txBox="1"/>
          <p:nvPr>
            <p:ph idx="1" type="body"/>
          </p:nvPr>
        </p:nvSpPr>
        <p:spPr>
          <a:xfrm>
            <a:off x="263175" y="119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36"/>
          <p:cNvCxnSpPr/>
          <p:nvPr/>
        </p:nvCxnSpPr>
        <p:spPr>
          <a:xfrm rot="10800000">
            <a:off x="6035300" y="1017728"/>
            <a:ext cx="0" cy="10341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78" name="Google Shape;478;p36"/>
          <p:cNvCxnSpPr/>
          <p:nvPr/>
        </p:nvCxnSpPr>
        <p:spPr>
          <a:xfrm rot="10800000">
            <a:off x="6035300" y="2033688"/>
            <a:ext cx="0" cy="3135000"/>
          </a:xfrm>
          <a:prstGeom prst="straightConnector1">
            <a:avLst/>
          </a:prstGeom>
          <a:noFill/>
          <a:ln cap="flat" cmpd="sng" w="9525">
            <a:solidFill>
              <a:srgbClr val="3A5C84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grpSp>
        <p:nvGrpSpPr>
          <p:cNvPr id="479" name="Google Shape;479;p36"/>
          <p:cNvGrpSpPr/>
          <p:nvPr/>
        </p:nvGrpSpPr>
        <p:grpSpPr>
          <a:xfrm>
            <a:off x="3328761" y="742337"/>
            <a:ext cx="2486497" cy="4358294"/>
            <a:chOff x="4500067" y="1639644"/>
            <a:chExt cx="2796645" cy="4722902"/>
          </a:xfrm>
        </p:grpSpPr>
        <p:sp>
          <p:nvSpPr>
            <p:cNvPr id="480" name="Google Shape;480;p36"/>
            <p:cNvSpPr/>
            <p:nvPr/>
          </p:nvSpPr>
          <p:spPr>
            <a:xfrm>
              <a:off x="4506204" y="1639644"/>
              <a:ext cx="2790491" cy="1606481"/>
            </a:xfrm>
            <a:custGeom>
              <a:rect b="b" l="l" r="r" t="t"/>
              <a:pathLst>
                <a:path extrusionOk="0" h="23761" w="21527">
                  <a:moveTo>
                    <a:pt x="21125" y="19722"/>
                  </a:moveTo>
                  <a:lnTo>
                    <a:pt x="20603" y="19290"/>
                  </a:lnTo>
                  <a:lnTo>
                    <a:pt x="20267" y="18170"/>
                  </a:lnTo>
                  <a:lnTo>
                    <a:pt x="19965" y="18638"/>
                  </a:lnTo>
                  <a:lnTo>
                    <a:pt x="19527" y="18422"/>
                  </a:lnTo>
                  <a:lnTo>
                    <a:pt x="18739" y="17123"/>
                  </a:lnTo>
                  <a:lnTo>
                    <a:pt x="18655" y="16076"/>
                  </a:lnTo>
                  <a:lnTo>
                    <a:pt x="17396" y="16618"/>
                  </a:lnTo>
                  <a:cubicBezTo>
                    <a:pt x="17346" y="16136"/>
                    <a:pt x="17295" y="15653"/>
                    <a:pt x="17245" y="15171"/>
                  </a:cubicBezTo>
                  <a:lnTo>
                    <a:pt x="16957" y="15135"/>
                  </a:lnTo>
                  <a:lnTo>
                    <a:pt x="16404" y="15787"/>
                  </a:lnTo>
                  <a:lnTo>
                    <a:pt x="15647" y="15103"/>
                  </a:lnTo>
                  <a:lnTo>
                    <a:pt x="15497" y="14051"/>
                  </a:lnTo>
                  <a:cubicBezTo>
                    <a:pt x="15407" y="13811"/>
                    <a:pt x="15318" y="13570"/>
                    <a:pt x="15228" y="13330"/>
                  </a:cubicBezTo>
                  <a:lnTo>
                    <a:pt x="14507" y="12825"/>
                  </a:lnTo>
                  <a:lnTo>
                    <a:pt x="14507" y="11668"/>
                  </a:lnTo>
                  <a:lnTo>
                    <a:pt x="14036" y="11489"/>
                  </a:lnTo>
                  <a:cubicBezTo>
                    <a:pt x="14097" y="11163"/>
                    <a:pt x="14159" y="10837"/>
                    <a:pt x="14220" y="10511"/>
                  </a:cubicBezTo>
                  <a:lnTo>
                    <a:pt x="14052" y="9969"/>
                  </a:lnTo>
                  <a:cubicBezTo>
                    <a:pt x="14019" y="9741"/>
                    <a:pt x="13985" y="9513"/>
                    <a:pt x="13952" y="9285"/>
                  </a:cubicBezTo>
                  <a:lnTo>
                    <a:pt x="13650" y="9032"/>
                  </a:lnTo>
                  <a:lnTo>
                    <a:pt x="13650" y="8059"/>
                  </a:lnTo>
                  <a:lnTo>
                    <a:pt x="12793" y="8022"/>
                  </a:lnTo>
                  <a:cubicBezTo>
                    <a:pt x="12659" y="7396"/>
                    <a:pt x="12524" y="6770"/>
                    <a:pt x="12390" y="6144"/>
                  </a:cubicBezTo>
                  <a:lnTo>
                    <a:pt x="11653" y="4652"/>
                  </a:lnTo>
                  <a:cubicBezTo>
                    <a:pt x="11714" y="4350"/>
                    <a:pt x="11774" y="4049"/>
                    <a:pt x="11835" y="3747"/>
                  </a:cubicBezTo>
                  <a:lnTo>
                    <a:pt x="11835" y="2783"/>
                  </a:lnTo>
                  <a:lnTo>
                    <a:pt x="11490" y="2783"/>
                  </a:lnTo>
                  <a:lnTo>
                    <a:pt x="11162" y="3003"/>
                  </a:lnTo>
                  <a:cubicBezTo>
                    <a:pt x="11140" y="2821"/>
                    <a:pt x="11119" y="2639"/>
                    <a:pt x="11097" y="2457"/>
                  </a:cubicBezTo>
                  <a:lnTo>
                    <a:pt x="10474" y="0"/>
                  </a:lnTo>
                  <a:lnTo>
                    <a:pt x="9988" y="1304"/>
                  </a:lnTo>
                  <a:lnTo>
                    <a:pt x="9385" y="1736"/>
                  </a:lnTo>
                  <a:lnTo>
                    <a:pt x="8510" y="3471"/>
                  </a:lnTo>
                  <a:lnTo>
                    <a:pt x="6832" y="6865"/>
                  </a:lnTo>
                  <a:lnTo>
                    <a:pt x="5840" y="9753"/>
                  </a:lnTo>
                  <a:lnTo>
                    <a:pt x="5421" y="9753"/>
                  </a:lnTo>
                  <a:lnTo>
                    <a:pt x="4647" y="10658"/>
                  </a:lnTo>
                  <a:lnTo>
                    <a:pt x="4497" y="12031"/>
                  </a:lnTo>
                  <a:lnTo>
                    <a:pt x="2918" y="12462"/>
                  </a:lnTo>
                  <a:lnTo>
                    <a:pt x="2329" y="15318"/>
                  </a:lnTo>
                  <a:lnTo>
                    <a:pt x="1287" y="16691"/>
                  </a:lnTo>
                  <a:lnTo>
                    <a:pt x="1287" y="18675"/>
                  </a:lnTo>
                  <a:lnTo>
                    <a:pt x="382" y="19759"/>
                  </a:lnTo>
                  <a:cubicBezTo>
                    <a:pt x="255" y="20467"/>
                    <a:pt x="127" y="21174"/>
                    <a:pt x="0" y="21882"/>
                  </a:cubicBezTo>
                  <a:lnTo>
                    <a:pt x="7561" y="23761"/>
                  </a:lnTo>
                  <a:lnTo>
                    <a:pt x="11441" y="21732"/>
                  </a:lnTo>
                  <a:cubicBezTo>
                    <a:pt x="13753" y="22408"/>
                    <a:pt x="15536" y="24099"/>
                    <a:pt x="18201" y="23423"/>
                  </a:cubicBezTo>
                  <a:lnTo>
                    <a:pt x="21527" y="21600"/>
                  </a:lnTo>
                  <a:lnTo>
                    <a:pt x="21125" y="19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5924820" y="1825918"/>
              <a:ext cx="118908" cy="162972"/>
            </a:xfrm>
            <a:custGeom>
              <a:rect b="b" l="l" r="r" t="t"/>
              <a:pathLst>
                <a:path extrusionOk="0" h="21600" w="21600">
                  <a:moveTo>
                    <a:pt x="0" y="3456"/>
                  </a:moveTo>
                  <a:lnTo>
                    <a:pt x="13479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4720" y="21600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4807195" y="2633094"/>
              <a:ext cx="342738" cy="319140"/>
            </a:xfrm>
            <a:custGeom>
              <a:rect b="b" l="l" r="r" t="t"/>
              <a:pathLst>
                <a:path extrusionOk="0" h="21600" w="21600">
                  <a:moveTo>
                    <a:pt x="0" y="18511"/>
                  </a:moveTo>
                  <a:lnTo>
                    <a:pt x="7689" y="7270"/>
                  </a:lnTo>
                  <a:lnTo>
                    <a:pt x="11720" y="7270"/>
                  </a:lnTo>
                  <a:lnTo>
                    <a:pt x="13539" y="2038"/>
                  </a:lnTo>
                  <a:lnTo>
                    <a:pt x="17198" y="0"/>
                  </a:lnTo>
                  <a:lnTo>
                    <a:pt x="19761" y="5295"/>
                  </a:lnTo>
                  <a:lnTo>
                    <a:pt x="19761" y="11893"/>
                  </a:lnTo>
                  <a:lnTo>
                    <a:pt x="21600" y="18511"/>
                  </a:lnTo>
                  <a:lnTo>
                    <a:pt x="17941" y="21600"/>
                  </a:lnTo>
                  <a:lnTo>
                    <a:pt x="15007" y="19163"/>
                  </a:lnTo>
                  <a:lnTo>
                    <a:pt x="7513" y="19835"/>
                  </a:lnTo>
                  <a:lnTo>
                    <a:pt x="5126" y="16515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5862732" y="2757272"/>
              <a:ext cx="60858" cy="11080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0"/>
                  </a:lnTo>
                  <a:lnTo>
                    <a:pt x="21600" y="1083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6017955" y="2788320"/>
              <a:ext cx="226638" cy="15957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876" y="12313"/>
                  </a:lnTo>
                  <a:lnTo>
                    <a:pt x="5001" y="0"/>
                  </a:lnTo>
                  <a:lnTo>
                    <a:pt x="14114" y="6177"/>
                  </a:lnTo>
                  <a:lnTo>
                    <a:pt x="19647" y="4833"/>
                  </a:lnTo>
                  <a:lnTo>
                    <a:pt x="21600" y="21600"/>
                  </a:lnTo>
                  <a:lnTo>
                    <a:pt x="10800" y="16305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5583322" y="2726227"/>
              <a:ext cx="162702" cy="224748"/>
            </a:xfrm>
            <a:custGeom>
              <a:rect b="b" l="l" r="r" t="t"/>
              <a:pathLst>
                <a:path extrusionOk="0" h="21600" w="21600">
                  <a:moveTo>
                    <a:pt x="0" y="18139"/>
                  </a:moveTo>
                  <a:lnTo>
                    <a:pt x="0" y="5012"/>
                  </a:lnTo>
                  <a:lnTo>
                    <a:pt x="5812" y="1551"/>
                  </a:lnTo>
                  <a:lnTo>
                    <a:pt x="17766" y="0"/>
                  </a:lnTo>
                  <a:lnTo>
                    <a:pt x="21600" y="5012"/>
                  </a:lnTo>
                  <a:lnTo>
                    <a:pt x="10800" y="21600"/>
                  </a:lnTo>
                  <a:lnTo>
                    <a:pt x="7337" y="15335"/>
                  </a:lnTo>
                  <a:close/>
                </a:path>
              </a:pathLst>
            </a:custGeom>
            <a:solidFill>
              <a:srgbClr val="90DA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5986913" y="2664137"/>
              <a:ext cx="295866" cy="129438"/>
            </a:xfrm>
            <a:custGeom>
              <a:rect b="b" l="l" r="r" t="t"/>
              <a:pathLst>
                <a:path extrusionOk="0" h="21600" w="21600">
                  <a:moveTo>
                    <a:pt x="0" y="15592"/>
                  </a:moveTo>
                  <a:lnTo>
                    <a:pt x="17588" y="0"/>
                  </a:lnTo>
                  <a:lnTo>
                    <a:pt x="21600" y="12898"/>
                  </a:lnTo>
                  <a:lnTo>
                    <a:pt x="21600" y="21600"/>
                  </a:lnTo>
                  <a:lnTo>
                    <a:pt x="11854" y="15592"/>
                  </a:lnTo>
                  <a:close/>
                </a:path>
              </a:pathLst>
            </a:custGeom>
            <a:solidFill>
              <a:srgbClr val="96D7F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6359452" y="2788320"/>
              <a:ext cx="339660" cy="270108"/>
            </a:xfrm>
            <a:custGeom>
              <a:rect b="b" l="l" r="r" t="t"/>
              <a:pathLst>
                <a:path extrusionOk="0" h="21600" w="21600">
                  <a:moveTo>
                    <a:pt x="0" y="9360"/>
                  </a:moveTo>
                  <a:lnTo>
                    <a:pt x="6456" y="1564"/>
                  </a:lnTo>
                  <a:lnTo>
                    <a:pt x="11254" y="0"/>
                  </a:lnTo>
                  <a:lnTo>
                    <a:pt x="16072" y="6381"/>
                  </a:lnTo>
                  <a:lnTo>
                    <a:pt x="18836" y="17702"/>
                  </a:lnTo>
                  <a:lnTo>
                    <a:pt x="21600" y="21600"/>
                  </a:lnTo>
                  <a:lnTo>
                    <a:pt x="9240" y="15617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6700950" y="2912501"/>
              <a:ext cx="284688" cy="120474"/>
            </a:xfrm>
            <a:custGeom>
              <a:rect b="b" l="l" r="r" t="t"/>
              <a:pathLst>
                <a:path extrusionOk="0" h="21600" w="21600">
                  <a:moveTo>
                    <a:pt x="0" y="7627"/>
                  </a:moveTo>
                  <a:lnTo>
                    <a:pt x="12555" y="0"/>
                  </a:lnTo>
                  <a:lnTo>
                    <a:pt x="21600" y="21600"/>
                  </a:lnTo>
                  <a:lnTo>
                    <a:pt x="13238" y="21600"/>
                  </a:lnTo>
                  <a:lnTo>
                    <a:pt x="11895" y="10800"/>
                  </a:lnTo>
                  <a:close/>
                </a:path>
              </a:pathLst>
            </a:custGeom>
            <a:solidFill>
              <a:srgbClr val="B8E2F5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5621513" y="1639644"/>
              <a:ext cx="1010214" cy="1086896"/>
            </a:xfrm>
            <a:custGeom>
              <a:rect b="b" l="l" r="r" t="t"/>
              <a:pathLst>
                <a:path extrusionOk="0" h="1086896" w="1010214">
                  <a:moveTo>
                    <a:pt x="241516" y="0"/>
                  </a:moveTo>
                  <a:lnTo>
                    <a:pt x="322240" y="166104"/>
                  </a:lnTo>
                  <a:lnTo>
                    <a:pt x="343987" y="261409"/>
                  </a:lnTo>
                  <a:lnTo>
                    <a:pt x="489907" y="415386"/>
                  </a:lnTo>
                  <a:lnTo>
                    <a:pt x="542055" y="542341"/>
                  </a:lnTo>
                  <a:lnTo>
                    <a:pt x="653178" y="544857"/>
                  </a:lnTo>
                  <a:lnTo>
                    <a:pt x="653178" y="610675"/>
                  </a:lnTo>
                  <a:lnTo>
                    <a:pt x="692324" y="627733"/>
                  </a:lnTo>
                  <a:lnTo>
                    <a:pt x="705326" y="673976"/>
                  </a:lnTo>
                  <a:lnTo>
                    <a:pt x="727074" y="710609"/>
                  </a:lnTo>
                  <a:lnTo>
                    <a:pt x="703175" y="776779"/>
                  </a:lnTo>
                  <a:lnTo>
                    <a:pt x="764349" y="788855"/>
                  </a:lnTo>
                  <a:lnTo>
                    <a:pt x="764349" y="867102"/>
                  </a:lnTo>
                  <a:lnTo>
                    <a:pt x="857794" y="901268"/>
                  </a:lnTo>
                  <a:lnTo>
                    <a:pt x="892543" y="949977"/>
                  </a:lnTo>
                  <a:lnTo>
                    <a:pt x="912093" y="1021079"/>
                  </a:lnTo>
                  <a:lnTo>
                    <a:pt x="1010214" y="1067322"/>
                  </a:lnTo>
                  <a:lnTo>
                    <a:pt x="870842" y="1086896"/>
                  </a:lnTo>
                  <a:lnTo>
                    <a:pt x="870842" y="1009606"/>
                  </a:lnTo>
                  <a:lnTo>
                    <a:pt x="778005" y="933825"/>
                  </a:lnTo>
                  <a:lnTo>
                    <a:pt x="647285" y="842546"/>
                  </a:lnTo>
                  <a:lnTo>
                    <a:pt x="628344" y="854975"/>
                  </a:lnTo>
                  <a:lnTo>
                    <a:pt x="627409" y="852143"/>
                  </a:lnTo>
                  <a:lnTo>
                    <a:pt x="447462" y="969234"/>
                  </a:lnTo>
                  <a:lnTo>
                    <a:pt x="340051" y="946254"/>
                  </a:lnTo>
                  <a:lnTo>
                    <a:pt x="274861" y="969234"/>
                  </a:lnTo>
                  <a:lnTo>
                    <a:pt x="186062" y="904035"/>
                  </a:lnTo>
                  <a:lnTo>
                    <a:pt x="139237" y="925280"/>
                  </a:lnTo>
                  <a:lnTo>
                    <a:pt x="135678" y="930403"/>
                  </a:lnTo>
                  <a:lnTo>
                    <a:pt x="120758" y="936945"/>
                  </a:lnTo>
                  <a:lnTo>
                    <a:pt x="78245" y="865542"/>
                  </a:lnTo>
                  <a:lnTo>
                    <a:pt x="55281" y="806869"/>
                  </a:lnTo>
                  <a:lnTo>
                    <a:pt x="0" y="832935"/>
                  </a:lnTo>
                  <a:lnTo>
                    <a:pt x="0" y="777684"/>
                  </a:lnTo>
                  <a:lnTo>
                    <a:pt x="84138" y="699438"/>
                  </a:lnTo>
                  <a:lnTo>
                    <a:pt x="136286" y="569061"/>
                  </a:lnTo>
                  <a:lnTo>
                    <a:pt x="84138" y="455138"/>
                  </a:lnTo>
                  <a:lnTo>
                    <a:pt x="153964" y="292456"/>
                  </a:lnTo>
                  <a:lnTo>
                    <a:pt x="216682" y="162078"/>
                  </a:lnTo>
                  <a:lnTo>
                    <a:pt x="191567" y="122930"/>
                  </a:lnTo>
                  <a:close/>
                </a:path>
              </a:pathLst>
            </a:custGeom>
            <a:solidFill>
              <a:srgbClr val="DFF3F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5757599" y="2260548"/>
              <a:ext cx="492696" cy="348354"/>
            </a:xfrm>
            <a:custGeom>
              <a:rect b="b" l="l" r="r" t="t"/>
              <a:pathLst>
                <a:path extrusionOk="0" h="21600" w="21600">
                  <a:moveTo>
                    <a:pt x="19000" y="7874"/>
                  </a:moveTo>
                  <a:lnTo>
                    <a:pt x="17340" y="10492"/>
                  </a:lnTo>
                  <a:lnTo>
                    <a:pt x="14917" y="9087"/>
                  </a:lnTo>
                  <a:lnTo>
                    <a:pt x="13270" y="2811"/>
                  </a:lnTo>
                  <a:lnTo>
                    <a:pt x="10222" y="0"/>
                  </a:lnTo>
                  <a:lnTo>
                    <a:pt x="6084" y="5236"/>
                  </a:lnTo>
                  <a:lnTo>
                    <a:pt x="5254" y="11089"/>
                  </a:lnTo>
                  <a:lnTo>
                    <a:pt x="2572" y="13726"/>
                  </a:lnTo>
                  <a:lnTo>
                    <a:pt x="0" y="18963"/>
                  </a:lnTo>
                  <a:lnTo>
                    <a:pt x="2191" y="17557"/>
                  </a:lnTo>
                  <a:lnTo>
                    <a:pt x="6084" y="21600"/>
                  </a:lnTo>
                  <a:lnTo>
                    <a:pt x="8942" y="20175"/>
                  </a:lnTo>
                  <a:lnTo>
                    <a:pt x="13651" y="21600"/>
                  </a:lnTo>
                  <a:lnTo>
                    <a:pt x="21600" y="14284"/>
                  </a:lnTo>
                  <a:lnTo>
                    <a:pt x="20525" y="9684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4500067" y="2973222"/>
              <a:ext cx="2796645" cy="3389324"/>
            </a:xfrm>
            <a:custGeom>
              <a:rect b="b" l="l" r="r" t="t"/>
              <a:pathLst>
                <a:path extrusionOk="0" h="3389324" w="2796645">
                  <a:moveTo>
                    <a:pt x="1538936" y="0"/>
                  </a:moveTo>
                  <a:cubicBezTo>
                    <a:pt x="1563795" y="34314"/>
                    <a:pt x="1594155" y="63838"/>
                    <a:pt x="1628814" y="88826"/>
                  </a:cubicBezTo>
                  <a:lnTo>
                    <a:pt x="1700082" y="126788"/>
                  </a:lnTo>
                  <a:lnTo>
                    <a:pt x="1744479" y="150437"/>
                  </a:lnTo>
                  <a:cubicBezTo>
                    <a:pt x="1912680" y="215119"/>
                    <a:pt x="2130374" y="211293"/>
                    <a:pt x="2320473" y="155219"/>
                  </a:cubicBezTo>
                  <a:lnTo>
                    <a:pt x="2395518" y="126788"/>
                  </a:lnTo>
                  <a:lnTo>
                    <a:pt x="2456668" y="103621"/>
                  </a:lnTo>
                  <a:cubicBezTo>
                    <a:pt x="2499539" y="83326"/>
                    <a:pt x="2539480" y="60019"/>
                    <a:pt x="2575288" y="33955"/>
                  </a:cubicBezTo>
                  <a:cubicBezTo>
                    <a:pt x="2619677" y="58704"/>
                    <a:pt x="2665805" y="79485"/>
                    <a:pt x="2713229" y="96569"/>
                  </a:cubicBezTo>
                  <a:lnTo>
                    <a:pt x="2796645" y="119714"/>
                  </a:lnTo>
                  <a:lnTo>
                    <a:pt x="2796645" y="127025"/>
                  </a:lnTo>
                  <a:lnTo>
                    <a:pt x="2796645" y="182776"/>
                  </a:lnTo>
                  <a:lnTo>
                    <a:pt x="2767838" y="330549"/>
                  </a:lnTo>
                  <a:lnTo>
                    <a:pt x="2748564" y="429422"/>
                  </a:lnTo>
                  <a:lnTo>
                    <a:pt x="2630534" y="607405"/>
                  </a:lnTo>
                  <a:lnTo>
                    <a:pt x="2630534" y="933635"/>
                  </a:lnTo>
                  <a:lnTo>
                    <a:pt x="2619994" y="951127"/>
                  </a:lnTo>
                  <a:lnTo>
                    <a:pt x="2494938" y="1159066"/>
                  </a:lnTo>
                  <a:lnTo>
                    <a:pt x="2418550" y="1627420"/>
                  </a:lnTo>
                  <a:lnTo>
                    <a:pt x="2212943" y="1698701"/>
                  </a:lnTo>
                  <a:lnTo>
                    <a:pt x="2193423" y="1923913"/>
                  </a:lnTo>
                  <a:lnTo>
                    <a:pt x="2092832" y="2072378"/>
                  </a:lnTo>
                  <a:lnTo>
                    <a:pt x="2038176" y="2072378"/>
                  </a:lnTo>
                  <a:lnTo>
                    <a:pt x="1909346" y="2547074"/>
                  </a:lnTo>
                  <a:lnTo>
                    <a:pt x="1690856" y="3104638"/>
                  </a:lnTo>
                  <a:lnTo>
                    <a:pt x="1577251" y="3389324"/>
                  </a:lnTo>
                  <a:lnTo>
                    <a:pt x="1093553" y="2955954"/>
                  </a:lnTo>
                  <a:lnTo>
                    <a:pt x="1037336" y="2666677"/>
                  </a:lnTo>
                  <a:lnTo>
                    <a:pt x="992050" y="2432718"/>
                  </a:lnTo>
                  <a:lnTo>
                    <a:pt x="672578" y="2379804"/>
                  </a:lnTo>
                  <a:lnTo>
                    <a:pt x="705110" y="1963052"/>
                  </a:lnTo>
                  <a:lnTo>
                    <a:pt x="511735" y="1559200"/>
                  </a:lnTo>
                  <a:lnTo>
                    <a:pt x="501195" y="1537554"/>
                  </a:lnTo>
                  <a:lnTo>
                    <a:pt x="410493" y="1808902"/>
                  </a:lnTo>
                  <a:lnTo>
                    <a:pt x="329812" y="1369191"/>
                  </a:lnTo>
                  <a:lnTo>
                    <a:pt x="168969" y="1395867"/>
                  </a:lnTo>
                  <a:lnTo>
                    <a:pt x="200071" y="837428"/>
                  </a:lnTo>
                  <a:lnTo>
                    <a:pt x="116787" y="507043"/>
                  </a:lnTo>
                  <a:lnTo>
                    <a:pt x="106636" y="496329"/>
                  </a:lnTo>
                  <a:lnTo>
                    <a:pt x="49118" y="435981"/>
                  </a:lnTo>
                  <a:lnTo>
                    <a:pt x="31197" y="330549"/>
                  </a:lnTo>
                  <a:lnTo>
                    <a:pt x="0" y="147021"/>
                  </a:lnTo>
                  <a:lnTo>
                    <a:pt x="83760" y="130596"/>
                  </a:lnTo>
                  <a:lnTo>
                    <a:pt x="97392" y="126788"/>
                  </a:lnTo>
                  <a:lnTo>
                    <a:pt x="224384" y="91312"/>
                  </a:lnTo>
                  <a:cubicBezTo>
                    <a:pt x="352944" y="50150"/>
                    <a:pt x="440206" y="8117"/>
                    <a:pt x="440206" y="8117"/>
                  </a:cubicBezTo>
                  <a:cubicBezTo>
                    <a:pt x="440206" y="8117"/>
                    <a:pt x="467950" y="69578"/>
                    <a:pt x="582392" y="115674"/>
                  </a:cubicBezTo>
                  <a:lnTo>
                    <a:pt x="617474" y="126788"/>
                  </a:lnTo>
                  <a:lnTo>
                    <a:pt x="661933" y="140873"/>
                  </a:lnTo>
                  <a:cubicBezTo>
                    <a:pt x="722525" y="155624"/>
                    <a:pt x="798875" y="165458"/>
                    <a:pt x="894756" y="165458"/>
                  </a:cubicBezTo>
                  <a:cubicBezTo>
                    <a:pt x="990638" y="165458"/>
                    <a:pt x="1077827" y="155325"/>
                    <a:pt x="1154676" y="140126"/>
                  </a:cubicBezTo>
                  <a:lnTo>
                    <a:pt x="1209803" y="126788"/>
                  </a:lnTo>
                  <a:lnTo>
                    <a:pt x="1261991" y="114161"/>
                  </a:lnTo>
                  <a:cubicBezTo>
                    <a:pt x="1427239" y="66664"/>
                    <a:pt x="1522723" y="3334"/>
                    <a:pt x="1522723" y="3334"/>
                  </a:cubicBezTo>
                  <a:close/>
                </a:path>
              </a:pathLst>
            </a:custGeom>
            <a:solidFill>
              <a:srgbClr val="3EA3D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5537901" y="3304181"/>
              <a:ext cx="1583010" cy="3057966"/>
            </a:xfrm>
            <a:custGeom>
              <a:rect b="b" l="l" r="r" t="t"/>
              <a:pathLst>
                <a:path extrusionOk="0" h="21600" w="21600">
                  <a:moveTo>
                    <a:pt x="17516" y="7094"/>
                  </a:moveTo>
                  <a:lnTo>
                    <a:pt x="14424" y="6186"/>
                  </a:lnTo>
                  <a:lnTo>
                    <a:pt x="12569" y="3467"/>
                  </a:lnTo>
                  <a:lnTo>
                    <a:pt x="9735" y="4745"/>
                  </a:lnTo>
                  <a:lnTo>
                    <a:pt x="6863" y="4000"/>
                  </a:lnTo>
                  <a:lnTo>
                    <a:pt x="6863" y="0"/>
                  </a:lnTo>
                  <a:lnTo>
                    <a:pt x="5240" y="4585"/>
                  </a:lnTo>
                  <a:lnTo>
                    <a:pt x="8964" y="7840"/>
                  </a:lnTo>
                  <a:lnTo>
                    <a:pt x="7316" y="11199"/>
                  </a:lnTo>
                  <a:lnTo>
                    <a:pt x="6863" y="9813"/>
                  </a:lnTo>
                  <a:lnTo>
                    <a:pt x="5240" y="11839"/>
                  </a:lnTo>
                  <a:lnTo>
                    <a:pt x="1872" y="10826"/>
                  </a:lnTo>
                  <a:lnTo>
                    <a:pt x="8" y="13280"/>
                  </a:lnTo>
                  <a:lnTo>
                    <a:pt x="1872" y="13708"/>
                  </a:lnTo>
                  <a:lnTo>
                    <a:pt x="0" y="16495"/>
                  </a:lnTo>
                  <a:lnTo>
                    <a:pt x="762" y="18539"/>
                  </a:lnTo>
                  <a:lnTo>
                    <a:pt x="7367" y="21600"/>
                  </a:lnTo>
                  <a:lnTo>
                    <a:pt x="8917" y="19589"/>
                  </a:lnTo>
                  <a:lnTo>
                    <a:pt x="11899" y="15651"/>
                  </a:lnTo>
                  <a:lnTo>
                    <a:pt x="13657" y="12298"/>
                  </a:lnTo>
                  <a:lnTo>
                    <a:pt x="14403" y="12298"/>
                  </a:lnTo>
                  <a:lnTo>
                    <a:pt x="15775" y="11252"/>
                  </a:lnTo>
                  <a:lnTo>
                    <a:pt x="16046" y="9660"/>
                  </a:lnTo>
                  <a:lnTo>
                    <a:pt x="18847" y="9155"/>
                  </a:lnTo>
                  <a:lnTo>
                    <a:pt x="19893" y="5846"/>
                  </a:lnTo>
                  <a:lnTo>
                    <a:pt x="21600" y="4377"/>
                  </a:lnTo>
                  <a:lnTo>
                    <a:pt x="17516" y="496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4606544" y="3304181"/>
              <a:ext cx="455112" cy="1477116"/>
            </a:xfrm>
            <a:custGeom>
              <a:rect b="b" l="l" r="r" t="t"/>
              <a:pathLst>
                <a:path extrusionOk="0" h="21600" w="21600">
                  <a:moveTo>
                    <a:pt x="16576" y="5080"/>
                  </a:moveTo>
                  <a:lnTo>
                    <a:pt x="12642" y="0"/>
                  </a:lnTo>
                  <a:lnTo>
                    <a:pt x="0" y="2402"/>
                  </a:lnTo>
                  <a:lnTo>
                    <a:pt x="501" y="2560"/>
                  </a:lnTo>
                  <a:lnTo>
                    <a:pt x="4435" y="7391"/>
                  </a:lnTo>
                  <a:lnTo>
                    <a:pt x="2962" y="15558"/>
                  </a:lnTo>
                  <a:lnTo>
                    <a:pt x="10594" y="15172"/>
                  </a:lnTo>
                  <a:lnTo>
                    <a:pt x="14425" y="21600"/>
                  </a:lnTo>
                  <a:lnTo>
                    <a:pt x="18727" y="17632"/>
                  </a:lnTo>
                  <a:lnTo>
                    <a:pt x="19228" y="17955"/>
                  </a:lnTo>
                  <a:lnTo>
                    <a:pt x="21600" y="3509"/>
                  </a:lnTo>
                  <a:close/>
                </a:path>
              </a:pathLst>
            </a:custGeom>
            <a:solidFill>
              <a:srgbClr val="2F94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5364340" y="3757990"/>
              <a:ext cx="339336" cy="770202"/>
            </a:xfrm>
            <a:custGeom>
              <a:rect b="b" l="l" r="r" t="t"/>
              <a:pathLst>
                <a:path extrusionOk="0" h="21600" w="21600">
                  <a:moveTo>
                    <a:pt x="0" y="3596"/>
                  </a:moveTo>
                  <a:lnTo>
                    <a:pt x="11245" y="0"/>
                  </a:lnTo>
                  <a:lnTo>
                    <a:pt x="13102" y="6564"/>
                  </a:lnTo>
                  <a:lnTo>
                    <a:pt x="21600" y="4867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6856178" y="3222951"/>
              <a:ext cx="266976" cy="264492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6" name="Google Shape;496;p36"/>
            <p:cNvGrpSpPr/>
            <p:nvPr/>
          </p:nvGrpSpPr>
          <p:grpSpPr>
            <a:xfrm>
              <a:off x="5347575" y="4761075"/>
              <a:ext cx="440379" cy="530049"/>
              <a:chOff x="3863481" y="3960327"/>
              <a:chExt cx="577850" cy="695510"/>
            </a:xfrm>
          </p:grpSpPr>
          <p:sp>
            <p:nvSpPr>
              <p:cNvPr id="497" name="Google Shape;497;p36"/>
              <p:cNvSpPr/>
              <p:nvPr/>
            </p:nvSpPr>
            <p:spPr>
              <a:xfrm>
                <a:off x="3872304" y="4017907"/>
                <a:ext cx="217488" cy="637929"/>
              </a:xfrm>
              <a:custGeom>
                <a:rect b="b" l="l" r="r" t="t"/>
                <a:pathLst>
                  <a:path extrusionOk="0" h="1684" w="546">
                    <a:moveTo>
                      <a:pt x="455" y="1684"/>
                    </a:moveTo>
                    <a:lnTo>
                      <a:pt x="36" y="136"/>
                    </a:lnTo>
                    <a:lnTo>
                      <a:pt x="0" y="0"/>
                    </a:lnTo>
                    <a:lnTo>
                      <a:pt x="546" y="509"/>
                    </a:lnTo>
                    <a:lnTo>
                      <a:pt x="455" y="1684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36"/>
              <p:cNvSpPr/>
              <p:nvPr/>
            </p:nvSpPr>
            <p:spPr>
              <a:xfrm>
                <a:off x="4044456" y="4054274"/>
                <a:ext cx="396875" cy="601564"/>
              </a:xfrm>
              <a:custGeom>
                <a:rect b="b" l="l" r="r" t="t"/>
                <a:pathLst>
                  <a:path extrusionOk="0" h="1589" w="1002">
                    <a:moveTo>
                      <a:pt x="0" y="1589"/>
                    </a:moveTo>
                    <a:lnTo>
                      <a:pt x="91" y="414"/>
                    </a:lnTo>
                    <a:lnTo>
                      <a:pt x="1002" y="0"/>
                    </a:lnTo>
                    <a:lnTo>
                      <a:pt x="360" y="1572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6"/>
              <p:cNvSpPr/>
              <p:nvPr/>
            </p:nvSpPr>
            <p:spPr>
              <a:xfrm>
                <a:off x="3863481" y="3960327"/>
                <a:ext cx="577850" cy="250020"/>
              </a:xfrm>
              <a:custGeom>
                <a:rect b="b" l="l" r="r" t="t"/>
                <a:pathLst>
                  <a:path extrusionOk="0" h="661" w="1457">
                    <a:moveTo>
                      <a:pt x="546" y="661"/>
                    </a:moveTo>
                    <a:lnTo>
                      <a:pt x="546" y="661"/>
                    </a:lnTo>
                    <a:lnTo>
                      <a:pt x="0" y="152"/>
                    </a:lnTo>
                    <a:lnTo>
                      <a:pt x="119" y="138"/>
                    </a:lnTo>
                    <a:lnTo>
                      <a:pt x="1323" y="0"/>
                    </a:lnTo>
                    <a:lnTo>
                      <a:pt x="1457" y="247"/>
                    </a:lnTo>
                    <a:lnTo>
                      <a:pt x="546" y="661"/>
                    </a:lnTo>
                    <a:close/>
                  </a:path>
                </a:pathLst>
              </a:custGeom>
              <a:solidFill>
                <a:srgbClr val="44AD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36"/>
            <p:cNvSpPr/>
            <p:nvPr/>
          </p:nvSpPr>
          <p:spPr>
            <a:xfrm>
              <a:off x="6199098" y="4516025"/>
              <a:ext cx="339336" cy="502578"/>
            </a:xfrm>
            <a:custGeom>
              <a:rect b="b" l="l" r="r" t="t"/>
              <a:pathLst>
                <a:path extrusionOk="0" h="21600" w="2160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36"/>
          <p:cNvGrpSpPr/>
          <p:nvPr/>
        </p:nvGrpSpPr>
        <p:grpSpPr>
          <a:xfrm>
            <a:off x="340268" y="955380"/>
            <a:ext cx="3195850" cy="1101291"/>
            <a:chOff x="332936" y="2627766"/>
            <a:chExt cx="3391901" cy="1519860"/>
          </a:xfrm>
        </p:grpSpPr>
        <p:sp>
          <p:nvSpPr>
            <p:cNvPr id="502" name="Google Shape;502;p36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6"/>
            <p:cNvSpPr txBox="1"/>
            <p:nvPr/>
          </p:nvSpPr>
          <p:spPr>
            <a:xfrm>
              <a:off x="795637" y="2857326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SMART SPEAKER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Controlled by our voice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Music, News, Weather, Sports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Times New Roman"/>
                <a:buChar char="●"/>
              </a:pPr>
              <a:r>
                <a:rPr lang="en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Invading homes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36"/>
          <p:cNvGrpSpPr/>
          <p:nvPr/>
        </p:nvGrpSpPr>
        <p:grpSpPr>
          <a:xfrm>
            <a:off x="89240" y="2294756"/>
            <a:ext cx="3011016" cy="1267651"/>
            <a:chOff x="332936" y="2627766"/>
            <a:chExt cx="2937003" cy="1749449"/>
          </a:xfrm>
        </p:grpSpPr>
        <p:sp>
          <p:nvSpPr>
            <p:cNvPr id="505" name="Google Shape;505;p36"/>
            <p:cNvSpPr txBox="1"/>
            <p:nvPr/>
          </p:nvSpPr>
          <p:spPr>
            <a:xfrm>
              <a:off x="332936" y="2627766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6"/>
            <p:cNvSpPr txBox="1"/>
            <p:nvPr/>
          </p:nvSpPr>
          <p:spPr>
            <a:xfrm>
              <a:off x="340739" y="3086915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Calibri"/>
                <a:buNone/>
              </a:pPr>
              <a:r>
                <a:rPr b="1" lang="en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does it actually work</a:t>
              </a:r>
              <a:endParaRPr b="1" i="0" sz="1800" u="none" cap="none" strike="noStrike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07" name="Google Shape;507;p36"/>
          <p:cNvGrpSpPr/>
          <p:nvPr/>
        </p:nvGrpSpPr>
        <p:grpSpPr>
          <a:xfrm>
            <a:off x="332923" y="3634210"/>
            <a:ext cx="2767244" cy="1267673"/>
            <a:chOff x="332936" y="4652338"/>
            <a:chExt cx="2937003" cy="1749480"/>
          </a:xfrm>
        </p:grpSpPr>
        <p:sp>
          <p:nvSpPr>
            <p:cNvPr id="508" name="Google Shape;508;p36"/>
            <p:cNvSpPr txBox="1"/>
            <p:nvPr/>
          </p:nvSpPr>
          <p:spPr>
            <a:xfrm>
              <a:off x="332936" y="4652338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6"/>
            <p:cNvSpPr txBox="1"/>
            <p:nvPr/>
          </p:nvSpPr>
          <p:spPr>
            <a:xfrm>
              <a:off x="340739" y="5111518"/>
              <a:ext cx="2929200" cy="12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36"/>
          <p:cNvGrpSpPr/>
          <p:nvPr/>
        </p:nvGrpSpPr>
        <p:grpSpPr>
          <a:xfrm>
            <a:off x="6035299" y="793003"/>
            <a:ext cx="2674377" cy="1218056"/>
            <a:chOff x="8630011" y="1466725"/>
            <a:chExt cx="4566900" cy="1421800"/>
          </a:xfrm>
        </p:grpSpPr>
        <p:sp>
          <p:nvSpPr>
            <p:cNvPr id="511" name="Google Shape;511;p36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6"/>
            <p:cNvSpPr txBox="1"/>
            <p:nvPr/>
          </p:nvSpPr>
          <p:spPr>
            <a:xfrm>
              <a:off x="8630011" y="1639025"/>
              <a:ext cx="4566900" cy="12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ALEXA is the wake word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Continually learns and adapts to our speech patterns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8 languages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480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Times New Roman"/>
                <a:buChar char="●"/>
              </a:pPr>
              <a:r>
                <a:rPr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Business aspects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13" name="Google Shape;513;p36"/>
          <p:cNvSpPr txBox="1"/>
          <p:nvPr/>
        </p:nvSpPr>
        <p:spPr>
          <a:xfrm>
            <a:off x="6461525" y="3137700"/>
            <a:ext cx="2824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Signal Processing</a:t>
            </a:r>
            <a:endParaRPr b="1" i="0" sz="16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14" name="Google Shape;514;p36"/>
          <p:cNvGrpSpPr/>
          <p:nvPr/>
        </p:nvGrpSpPr>
        <p:grpSpPr>
          <a:xfrm>
            <a:off x="6199611" y="3767349"/>
            <a:ext cx="2626265" cy="1038477"/>
            <a:chOff x="8921977" y="3848220"/>
            <a:chExt cx="2937000" cy="1212183"/>
          </a:xfrm>
        </p:grpSpPr>
        <p:sp>
          <p:nvSpPr>
            <p:cNvPr id="515" name="Google Shape;515;p36"/>
            <p:cNvSpPr txBox="1"/>
            <p:nvPr/>
          </p:nvSpPr>
          <p:spPr>
            <a:xfrm>
              <a:off x="8921977" y="3848220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6"/>
            <p:cNvSpPr txBox="1"/>
            <p:nvPr/>
          </p:nvSpPr>
          <p:spPr>
            <a:xfrm>
              <a:off x="8925872" y="4229402"/>
              <a:ext cx="2929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7" name="Google Shape;5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7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75" y="397875"/>
            <a:ext cx="3740951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725" y="89313"/>
            <a:ext cx="55245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2025" y="307225"/>
            <a:ext cx="39599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8150" y="625413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2000" y="625400"/>
            <a:ext cx="238125" cy="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875" y="625388"/>
            <a:ext cx="238125" cy="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6"/>
          <p:cNvSpPr txBox="1"/>
          <p:nvPr/>
        </p:nvSpPr>
        <p:spPr>
          <a:xfrm>
            <a:off x="2527900" y="34775"/>
            <a:ext cx="3000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Alexa?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5" name="Google Shape;525;p36"/>
          <p:cNvCxnSpPr/>
          <p:nvPr/>
        </p:nvCxnSpPr>
        <p:spPr>
          <a:xfrm flipH="1" rot="10800000">
            <a:off x="2539600" y="2807400"/>
            <a:ext cx="836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36"/>
          <p:cNvSpPr/>
          <p:nvPr/>
        </p:nvSpPr>
        <p:spPr>
          <a:xfrm>
            <a:off x="3257550" y="2743200"/>
            <a:ext cx="1179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36"/>
          <p:cNvCxnSpPr/>
          <p:nvPr/>
        </p:nvCxnSpPr>
        <p:spPr>
          <a:xfrm flipH="1">
            <a:off x="5550575" y="3316025"/>
            <a:ext cx="8361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36"/>
          <p:cNvSpPr/>
          <p:nvPr/>
        </p:nvSpPr>
        <p:spPr>
          <a:xfrm rot="10800000">
            <a:off x="5550825" y="3262325"/>
            <a:ext cx="117900" cy="12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731050"/>
            <a:ext cx="72580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075" y="661975"/>
            <a:ext cx="69818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